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1" r:id="rId6"/>
    <p:sldId id="330"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34"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138" d="100"/>
          <a:sy n="138" d="100"/>
        </p:scale>
        <p:origin x="1506"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cat>
            <c:strRef>
              <c:f>Sheet1!$B$2:$B$5</c:f>
              <c:strCache>
                <c:ptCount val="4"/>
                <c:pt idx="0">
                  <c:v>Log Regression</c:v>
                </c:pt>
                <c:pt idx="1">
                  <c:v>Sector Vector Machine</c:v>
                </c:pt>
                <c:pt idx="2">
                  <c:v>Decision Tree</c:v>
                </c:pt>
                <c:pt idx="3">
                  <c:v>K Nearest Neighbors</c:v>
                </c:pt>
              </c:strCache>
            </c:strRef>
          </c:cat>
          <c:val>
            <c:numRef>
              <c:f>Sheet1!$C$2:$C$5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0-7610-4A8B-8793-E6DDAD598758}"/>
            </c:ext>
          </c:extLst>
        </c:ser>
        <c:dLbls>
          <c:showLegendKey val="0"/>
          <c:showVal val="0"/>
          <c:showCatName val="0"/>
          <c:showSerName val="0"/>
          <c:showPercent val="0"/>
          <c:showBubbleSize val="0"/>
        </c:dLbls>
        <c:gapWidth val="150"/>
        <c:overlap val="100"/>
        <c:axId val="21258688"/>
        <c:axId val="21259104"/>
      </c:barChart>
      <c:catAx>
        <c:axId val="21258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9104"/>
        <c:crosses val="autoZero"/>
        <c:auto val="1"/>
        <c:lblAlgn val="ctr"/>
        <c:lblOffset val="100"/>
        <c:noMultiLvlLbl val="0"/>
      </c:catAx>
      <c:valAx>
        <c:axId val="21259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8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1/2/2022</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245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dirty="0"/>
          </a:p>
        </p:txBody>
      </p:sp>
    </p:spTree>
    <p:extLst>
      <p:ext uri="{BB962C8B-B14F-4D97-AF65-F5344CB8AC3E}">
        <p14:creationId xmlns:p14="http://schemas.microsoft.com/office/powerpoint/2010/main" val="45282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183818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67311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252049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1/2/2022</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github.com/viettwoone/ibm_data_scienc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github.com/viettwoone/ibm_data_science/blob/main/labs-jupyter-spacex-Data%20wrangling.ipynb" TargetMode="Externa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github.com/viettwoone/ibm_data_science/blob/main/jupyter-labs-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github.com/viettwoone/ibm_data_science/blob/main/jupyter-labs-eda-sql-coursera.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viettwoone/ibm_data_science/blob/main/lab_jupyter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viettwoone/ibm_data_science/blob/main/spacex_dash_app.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github.com/viettwoone/ibm_data_science/blob/main/SpaceX_Machine%20Learning%20Prediction_Part_5.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viettwoone/ibm_data_science/blob/main/jupyter-labs-webscraping.ipynb" TargetMode="External"/><Relationship Id="rId3" Type="http://schemas.openxmlformats.org/officeDocument/2006/relationships/image" Target="../media/image5.png"/><Relationship Id="rId7" Type="http://schemas.openxmlformats.org/officeDocument/2006/relationships/hyperlink" Target="https://github.com/viettwoone/ibm_data_science/blob/main/jupyter-labs-spacex-data-collection-api.ipynb" TargetMode="External"/><Relationship Id="rId12"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ithub.com/viettwoone/ibm_data_science/blob/main/jupyter-labs-eda-sql-coursera.ipynb" TargetMode="External"/><Relationship Id="rId11" Type="http://schemas.openxmlformats.org/officeDocument/2006/relationships/hyperlink" Target="https://github.com/viettwoone/ibm_data_science/blob/main/spacex_dash_app.ipynb" TargetMode="External"/><Relationship Id="rId5" Type="http://schemas.openxmlformats.org/officeDocument/2006/relationships/hyperlink" Target="https://github.com/viettwoone/ibm_data_science/blob/main/jupyter-labs-eda-dataviz.ipynb" TargetMode="External"/><Relationship Id="rId10" Type="http://schemas.openxmlformats.org/officeDocument/2006/relationships/hyperlink" Target="https://github.com/viettwoone/ibm_data_science/blob/main/labs-jupyter-spacex-Data%20wrangling.ipynb" TargetMode="External"/><Relationship Id="rId4" Type="http://schemas.openxmlformats.org/officeDocument/2006/relationships/hyperlink" Target="https://github.com/viettwoone/ibm_data_science/blob/main/SpaceX_Machine%20Learning%20Prediction_Part_5.ipynb" TargetMode="External"/><Relationship Id="rId9" Type="http://schemas.openxmlformats.org/officeDocument/2006/relationships/hyperlink" Target="https://github.com/viettwoone/ibm_data_science/blob/main/lab_jupyter_launch_site_location.ipynb"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viettwoone/ibm_data_science/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Tuan Duong</a:t>
            </a:r>
          </a:p>
          <a:p>
            <a:r>
              <a:rPr lang="en-US" dirty="0">
                <a:solidFill>
                  <a:schemeClr val="bg2"/>
                </a:solidFill>
                <a:latin typeface="Abadi" panose="020B0604020104020204" pitchFamily="34" charset="0"/>
                <a:ea typeface="SF Pro" pitchFamily="2" charset="0"/>
                <a:cs typeface="SF Pro" pitchFamily="2" charset="0"/>
              </a:rPr>
              <a:t>January 2,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marR="0" indent="0">
              <a:lnSpc>
                <a:spcPct val="107000"/>
              </a:lnSpc>
              <a:spcBef>
                <a:spcPts val="0"/>
              </a:spcBef>
              <a:spcAft>
                <a:spcPts val="800"/>
              </a:spcAft>
              <a:buNone/>
            </a:pPr>
            <a:r>
              <a:rPr lang="en-US" sz="1500" u="sng" dirty="0">
                <a:effectLst/>
                <a:latin typeface="Abadi" panose="020B0604020104020204" pitchFamily="34" charset="0"/>
                <a:ea typeface="Calibri" panose="020F0502020204030204" pitchFamily="34" charset="0"/>
                <a:cs typeface="Times New Roman" panose="02020603050405020304" pitchFamily="18" charset="0"/>
              </a:rPr>
              <a:t>Webscraping Wikipedia</a:t>
            </a:r>
            <a:r>
              <a:rPr lang="en-US" sz="1500" dirty="0">
                <a:effectLst/>
                <a:latin typeface="Abadi" panose="020B060402010402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Webscraping Wikipedia for public knowledge:</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Request the Falcon9 Launch Wiki page from its URL.</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Extract all column/variable names from the HTML table header.</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Create a data frame by parsing the launch HTML tables using Panda’s Dataframe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Data Collection - Scraping</a:t>
            </a:r>
            <a:endParaRPr lang="en-US" dirty="0">
              <a:solidFill>
                <a:srgbClr val="0B49CB"/>
              </a:solidFill>
            </a:endParaRPr>
          </a:p>
        </p:txBody>
      </p:sp>
      <p:pic>
        <p:nvPicPr>
          <p:cNvPr id="9" name="Picture 8" descr="Logo, company name&#10;&#10;Description automatically generated">
            <a:extLst>
              <a:ext uri="{FF2B5EF4-FFF2-40B4-BE49-F238E27FC236}">
                <a16:creationId xmlns:a16="http://schemas.microsoft.com/office/drawing/2014/main" id="{9FEFADED-1223-42F5-AC71-62A6987E5326}"/>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13" name="TextBox 12">
            <a:extLst>
              <a:ext uri="{FF2B5EF4-FFF2-40B4-BE49-F238E27FC236}">
                <a16:creationId xmlns:a16="http://schemas.microsoft.com/office/drawing/2014/main" id="{9212454D-8A68-4BBD-BE99-77E8E10AD345}"/>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https://github.com/viettwoone/ibm_data_science/blob/main/jupyter-labs-webscraping.ipynb</a:t>
            </a:r>
            <a:endParaRPr lang="en-US" dirty="0"/>
          </a:p>
        </p:txBody>
      </p:sp>
      <p:pic>
        <p:nvPicPr>
          <p:cNvPr id="15" name="Picture 14">
            <a:extLst>
              <a:ext uri="{FF2B5EF4-FFF2-40B4-BE49-F238E27FC236}">
                <a16:creationId xmlns:a16="http://schemas.microsoft.com/office/drawing/2014/main" id="{E5F9BB54-9F6E-40A2-A0EB-C13448F5E247}"/>
              </a:ext>
            </a:extLst>
          </p:cNvPr>
          <p:cNvPicPr>
            <a:picLocks noChangeAspect="1"/>
          </p:cNvPicPr>
          <p:nvPr/>
        </p:nvPicPr>
        <p:blipFill>
          <a:blip r:embed="rId5"/>
          <a:stretch>
            <a:fillRect/>
          </a:stretch>
        </p:blipFill>
        <p:spPr>
          <a:xfrm>
            <a:off x="4773375" y="2132066"/>
            <a:ext cx="6664636" cy="301769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65080" cy="4351338"/>
          </a:xfrm>
          <a:prstGeom prst="rect">
            <a:avLst/>
          </a:prstGeom>
        </p:spPr>
        <p:txBody>
          <a:bodyPr/>
          <a:lstStyle/>
          <a:p>
            <a:pPr marL="0" indent="0" algn="l">
              <a:buNone/>
            </a:pPr>
            <a:r>
              <a:rPr lang="en-US" sz="1500" b="0" i="0" u="sng" dirty="0">
                <a:solidFill>
                  <a:srgbClr val="202124"/>
                </a:solidFill>
                <a:effectLst/>
                <a:latin typeface="Abadi" panose="020B0604020104020204" pitchFamily="34" charset="0"/>
              </a:rPr>
              <a:t>Data wrangling</a:t>
            </a:r>
            <a:r>
              <a:rPr lang="en-US" sz="1500" b="0" i="0" dirty="0">
                <a:solidFill>
                  <a:srgbClr val="202124"/>
                </a:solidFill>
                <a:effectLst/>
                <a:latin typeface="Abadi" panose="020B0604020104020204" pitchFamily="34" charset="0"/>
              </a:rPr>
              <a:t> </a:t>
            </a:r>
          </a:p>
          <a:p>
            <a:pPr lvl="1"/>
            <a:r>
              <a:rPr lang="en-US" sz="1500" dirty="0">
                <a:solidFill>
                  <a:srgbClr val="202124"/>
                </a:solidFill>
                <a:latin typeface="Abadi" panose="020B0604020104020204" pitchFamily="34" charset="0"/>
              </a:rPr>
              <a:t>T</a:t>
            </a:r>
            <a:r>
              <a:rPr lang="en-US" sz="1500" b="0" i="0" dirty="0">
                <a:solidFill>
                  <a:srgbClr val="202124"/>
                </a:solidFill>
                <a:effectLst/>
                <a:latin typeface="Abadi" panose="020B0604020104020204" pitchFamily="34" charset="0"/>
              </a:rPr>
              <a:t>he </a:t>
            </a:r>
            <a:r>
              <a:rPr lang="en-US" sz="1500" i="0" dirty="0">
                <a:solidFill>
                  <a:srgbClr val="202124"/>
                </a:solidFill>
                <a:effectLst/>
                <a:latin typeface="Abadi" panose="020B0604020104020204" pitchFamily="34" charset="0"/>
              </a:rPr>
              <a:t>process of cleaning and unifying messy and complex data sets for easy access and analysis</a:t>
            </a:r>
            <a:r>
              <a:rPr lang="en-US" sz="1500" b="0" i="0" dirty="0">
                <a:solidFill>
                  <a:srgbClr val="202124"/>
                </a:solidFill>
                <a:effectLst/>
                <a:latin typeface="Abadi" panose="020B0604020104020204" pitchFamily="34" charset="0"/>
              </a:rPr>
              <a:t>. </a:t>
            </a:r>
            <a:endParaRPr lang="en-US" sz="1500" dirty="0">
              <a:solidFill>
                <a:schemeClr val="accent3">
                  <a:lumMod val="25000"/>
                </a:schemeClr>
              </a:solidFill>
              <a:latin typeface="Abadi" panose="020B0604020104020204" pitchFamily="34" charset="0"/>
            </a:endParaRPr>
          </a:p>
          <a:p>
            <a:pPr lvl="2"/>
            <a:r>
              <a:rPr lang="en-US" sz="1500" dirty="0">
                <a:solidFill>
                  <a:schemeClr val="accent3">
                    <a:lumMod val="25000"/>
                  </a:schemeClr>
                </a:solidFill>
                <a:latin typeface="Abadi" panose="020B0604020104020204" pitchFamily="34" charset="0"/>
              </a:rPr>
              <a:t>Data was loaded into Panda’s Dataframe</a:t>
            </a:r>
          </a:p>
          <a:p>
            <a:pPr lvl="2"/>
            <a:r>
              <a:rPr lang="en-US" sz="1500" dirty="0">
                <a:solidFill>
                  <a:schemeClr val="accent3">
                    <a:lumMod val="25000"/>
                  </a:schemeClr>
                </a:solidFill>
                <a:latin typeface="Abadi" panose="020B0604020104020204" pitchFamily="34" charset="0"/>
              </a:rPr>
              <a:t>Identify and calculate the percentage of the missing values in each attribute</a:t>
            </a:r>
          </a:p>
          <a:p>
            <a:pPr lvl="2"/>
            <a:r>
              <a:rPr lang="en-US" sz="1500" dirty="0">
                <a:solidFill>
                  <a:schemeClr val="accent3">
                    <a:lumMod val="25000"/>
                  </a:schemeClr>
                </a:solidFill>
                <a:latin typeface="Abadi" panose="020B0604020104020204" pitchFamily="34" charset="0"/>
              </a:rPr>
              <a:t>Changing missing values and imputing their mean</a:t>
            </a:r>
          </a:p>
          <a:p>
            <a:pPr lvl="2"/>
            <a:r>
              <a:rPr lang="en-US" sz="1500" dirty="0">
                <a:solidFill>
                  <a:schemeClr val="accent3">
                    <a:lumMod val="25000"/>
                  </a:schemeClr>
                </a:solidFill>
                <a:latin typeface="Abadi" panose="020B0604020104020204" pitchFamily="34" charset="0"/>
              </a:rPr>
              <a:t>Identify which columns are numerical and categorical</a:t>
            </a:r>
          </a:p>
          <a:p>
            <a:pPr lvl="2"/>
            <a:r>
              <a:rPr lang="en-US" sz="1500" dirty="0">
                <a:solidFill>
                  <a:schemeClr val="accent3">
                    <a:lumMod val="25000"/>
                  </a:schemeClr>
                </a:solidFill>
                <a:latin typeface="Abadi" panose="020B0604020104020204" pitchFamily="34" charset="0"/>
              </a:rPr>
              <a:t>Calculate the number of launches on each site</a:t>
            </a:r>
          </a:p>
          <a:p>
            <a:pPr lvl="2"/>
            <a:r>
              <a:rPr lang="en-US" sz="1500" dirty="0">
                <a:solidFill>
                  <a:schemeClr val="accent3">
                    <a:lumMod val="25000"/>
                  </a:schemeClr>
                </a:solidFill>
                <a:latin typeface="Abadi" panose="020B0604020104020204" pitchFamily="34" charset="0"/>
              </a:rPr>
              <a:t>Calculate the number and occurrence of each orbit</a:t>
            </a:r>
          </a:p>
          <a:p>
            <a:pPr lvl="2"/>
            <a:r>
              <a:rPr lang="en-US" sz="1500" dirty="0">
                <a:solidFill>
                  <a:schemeClr val="accent3">
                    <a:lumMod val="25000"/>
                  </a:schemeClr>
                </a:solidFill>
                <a:latin typeface="Abadi" panose="020B0604020104020204" pitchFamily="34" charset="0"/>
              </a:rPr>
              <a:t>Calculate the number and occurence of mission outcome per orbit type</a:t>
            </a:r>
          </a:p>
          <a:p>
            <a:pPr lvl="2"/>
            <a:r>
              <a:rPr lang="en-US" sz="1500" dirty="0">
                <a:solidFill>
                  <a:schemeClr val="accent3">
                    <a:lumMod val="25000"/>
                  </a:schemeClr>
                </a:solidFill>
                <a:latin typeface="Abadi" panose="020B0604020104020204" pitchFamily="34" charset="0"/>
              </a:rPr>
              <a:t>Transformed data to binary column, class, where 0 = unsuccessful, 1 = successful</a:t>
            </a:r>
            <a:endParaRPr lang="en-US" sz="1500" dirty="0">
              <a:latin typeface="Abadi" panose="020B0604020104020204" pitchFamily="34" charset="0"/>
            </a:endParaRPr>
          </a:p>
          <a:p>
            <a:endParaRPr lang="en-US" sz="15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Data Wrangling</a:t>
            </a:r>
          </a:p>
        </p:txBody>
      </p:sp>
      <p:pic>
        <p:nvPicPr>
          <p:cNvPr id="9" name="Picture 8" descr="Logo, company name&#10;&#10;Description automatically generated">
            <a:extLst>
              <a:ext uri="{FF2B5EF4-FFF2-40B4-BE49-F238E27FC236}">
                <a16:creationId xmlns:a16="http://schemas.microsoft.com/office/drawing/2014/main" id="{62051843-2A9B-47E2-843F-0223C9A02E84}"/>
              </a:ext>
            </a:extLst>
          </p:cNvPr>
          <p:cNvPicPr>
            <a:picLocks noChangeAspect="1"/>
          </p:cNvPicPr>
          <p:nvPr/>
        </p:nvPicPr>
        <p:blipFill>
          <a:blip r:embed="rId4">
            <a:alphaModFix amt="5000"/>
          </a:blip>
          <a:stretch>
            <a:fillRect/>
          </a:stretch>
        </p:blipFill>
        <p:spPr>
          <a:xfrm>
            <a:off x="1334385" y="2308046"/>
            <a:ext cx="9386852" cy="2931211"/>
          </a:xfrm>
          <a:prstGeom prst="rect">
            <a:avLst/>
          </a:prstGeom>
        </p:spPr>
      </p:pic>
      <p:sp>
        <p:nvSpPr>
          <p:cNvPr id="10" name="TextBox 9">
            <a:extLst>
              <a:ext uri="{FF2B5EF4-FFF2-40B4-BE49-F238E27FC236}">
                <a16:creationId xmlns:a16="http://schemas.microsoft.com/office/drawing/2014/main" id="{84CBE658-D1F0-46E8-A758-A1CC9489D462}"/>
              </a:ext>
            </a:extLst>
          </p:cNvPr>
          <p:cNvSpPr txBox="1"/>
          <p:nvPr/>
        </p:nvSpPr>
        <p:spPr>
          <a:xfrm>
            <a:off x="770011" y="6041726"/>
            <a:ext cx="10637234" cy="369332"/>
          </a:xfrm>
          <a:prstGeom prst="rect">
            <a:avLst/>
          </a:prstGeom>
          <a:noFill/>
        </p:spPr>
        <p:txBody>
          <a:bodyPr wrap="square">
            <a:spAutoFit/>
          </a:bodyPr>
          <a:lstStyle/>
          <a:p>
            <a:r>
              <a:rPr lang="en-US" dirty="0">
                <a:hlinkClick r:id="rId5"/>
              </a:rPr>
              <a:t>https://github.com/viettwoone/ibm_data_science/blob/main/labs-jupyter-spacex-Data%20wrangling.ipynb</a:t>
            </a:r>
            <a:endParaRPr lang="en-US" dirty="0"/>
          </a:p>
        </p:txBody>
      </p:sp>
      <p:pic>
        <p:nvPicPr>
          <p:cNvPr id="3" name="Picture 2">
            <a:extLst>
              <a:ext uri="{FF2B5EF4-FFF2-40B4-BE49-F238E27FC236}">
                <a16:creationId xmlns:a16="http://schemas.microsoft.com/office/drawing/2014/main" id="{1F3583F9-04B3-4C00-8CC6-4C31C05F9672}"/>
              </a:ext>
            </a:extLst>
          </p:cNvPr>
          <p:cNvPicPr>
            <a:picLocks noChangeAspect="1"/>
          </p:cNvPicPr>
          <p:nvPr/>
        </p:nvPicPr>
        <p:blipFill>
          <a:blip r:embed="rId6"/>
          <a:stretch>
            <a:fillRect/>
          </a:stretch>
        </p:blipFill>
        <p:spPr>
          <a:xfrm>
            <a:off x="7668827" y="3635322"/>
            <a:ext cx="3334597" cy="2390251"/>
          </a:xfrm>
          <a:prstGeom prst="rect">
            <a:avLst/>
          </a:prstGeom>
        </p:spPr>
      </p:pic>
      <p:pic>
        <p:nvPicPr>
          <p:cNvPr id="14" name="Picture 13">
            <a:extLst>
              <a:ext uri="{FF2B5EF4-FFF2-40B4-BE49-F238E27FC236}">
                <a16:creationId xmlns:a16="http://schemas.microsoft.com/office/drawing/2014/main" id="{17A8AB8B-2D30-4264-8695-421BDEE9AC88}"/>
              </a:ext>
            </a:extLst>
          </p:cNvPr>
          <p:cNvPicPr>
            <a:picLocks noChangeAspect="1"/>
          </p:cNvPicPr>
          <p:nvPr/>
        </p:nvPicPr>
        <p:blipFill>
          <a:blip r:embed="rId7"/>
          <a:stretch>
            <a:fillRect/>
          </a:stretch>
        </p:blipFill>
        <p:spPr>
          <a:xfrm>
            <a:off x="7581599" y="1825625"/>
            <a:ext cx="3489265" cy="159686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762406" cy="4351338"/>
          </a:xfrm>
          <a:prstGeom prst="rect">
            <a:avLst/>
          </a:prstGeom>
        </p:spPr>
        <p:txBody>
          <a:bodyPr lIns="91440" tIns="45720" rIns="91440" bIns="45720" anchor="t"/>
          <a:lstStyle/>
          <a:p>
            <a:pPr marL="0" indent="0">
              <a:buNone/>
            </a:pPr>
            <a:r>
              <a:rPr lang="en-US" sz="1500" u="sng" dirty="0">
                <a:latin typeface="Abadi" panose="020B0604020104020204" pitchFamily="34" charset="0"/>
              </a:rPr>
              <a:t>EDA: Data Visualization</a:t>
            </a:r>
          </a:p>
          <a:p>
            <a:pPr lvl="1"/>
            <a:r>
              <a:rPr lang="en-US" sz="1500" b="1" i="0" dirty="0">
                <a:solidFill>
                  <a:srgbClr val="202124"/>
                </a:solidFill>
                <a:effectLst/>
                <a:latin typeface="Abadi" panose="020B0604020104020204" pitchFamily="34" charset="0"/>
              </a:rPr>
              <a:t>Exploratory data analysis</a:t>
            </a:r>
            <a:r>
              <a:rPr lang="en-US" sz="1500" b="0" i="0" dirty="0">
                <a:solidFill>
                  <a:srgbClr val="202124"/>
                </a:solidFill>
                <a:effectLst/>
                <a:latin typeface="Abadi" panose="020B0604020104020204" pitchFamily="34" charset="0"/>
              </a:rPr>
              <a:t> (EDA) is used by data scientists to analyze and investigate data sets and summarize their main characteristics, often employing data visualization methods.</a:t>
            </a:r>
          </a:p>
          <a:p>
            <a:pPr lvl="2"/>
            <a:r>
              <a:rPr lang="en-US" sz="1500" dirty="0">
                <a:solidFill>
                  <a:srgbClr val="202124"/>
                </a:solidFill>
                <a:latin typeface="Abadi" panose="020B0604020104020204" pitchFamily="34" charset="0"/>
              </a:rPr>
              <a:t>Scatter plots were used to explore the target variable (class) and the different relationships it had with various features.</a:t>
            </a:r>
          </a:p>
          <a:p>
            <a:pPr lvl="2"/>
            <a:r>
              <a:rPr lang="en-US" sz="1500" dirty="0">
                <a:solidFill>
                  <a:srgbClr val="202124"/>
                </a:solidFill>
                <a:latin typeface="Abadi" panose="020B0604020104020204" pitchFamily="34" charset="0"/>
              </a:rPr>
              <a:t>Bar graphs to see frequency.</a:t>
            </a:r>
          </a:p>
          <a:p>
            <a:pPr lvl="2"/>
            <a:r>
              <a:rPr lang="en-US" sz="1500" dirty="0">
                <a:solidFill>
                  <a:srgbClr val="202124"/>
                </a:solidFill>
                <a:latin typeface="Abadi" panose="020B0604020104020204" pitchFamily="34" charset="0"/>
              </a:rPr>
              <a:t>Line graphs to see trends.</a:t>
            </a:r>
          </a:p>
          <a:p>
            <a:pPr lvl="2"/>
            <a:r>
              <a:rPr lang="en-US" sz="1500" dirty="0">
                <a:solidFill>
                  <a:srgbClr val="202124"/>
                </a:solidFill>
                <a:latin typeface="Abadi" panose="020B0604020104020204" pitchFamily="34" charset="0"/>
              </a:rPr>
              <a:t>Features included: payload in weight, launch-site locations, orbit, time, landing pad, block, grid fins, re-used counts, and serials.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EDA with Data Visualization</a:t>
            </a:r>
          </a:p>
        </p:txBody>
      </p:sp>
      <p:pic>
        <p:nvPicPr>
          <p:cNvPr id="8" name="Picture 7" descr="Logo, company name&#10;&#10;Description automatically generated">
            <a:extLst>
              <a:ext uri="{FF2B5EF4-FFF2-40B4-BE49-F238E27FC236}">
                <a16:creationId xmlns:a16="http://schemas.microsoft.com/office/drawing/2014/main" id="{FB751151-6BFA-4317-8A98-94431A0410A5}"/>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9" name="TextBox 8">
            <a:extLst>
              <a:ext uri="{FF2B5EF4-FFF2-40B4-BE49-F238E27FC236}">
                <a16:creationId xmlns:a16="http://schemas.microsoft.com/office/drawing/2014/main" id="{29C2869F-29B6-4CDE-B185-08B7CCC63EB7}"/>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https://github.com/viettwoone/ibm_data_science/blob/main/jupyter-labs-eda-dataviz.ipynb</a:t>
            </a:r>
            <a:endParaRPr lang="en-US" dirty="0"/>
          </a:p>
        </p:txBody>
      </p:sp>
      <p:pic>
        <p:nvPicPr>
          <p:cNvPr id="10" name="Picture 9">
            <a:extLst>
              <a:ext uri="{FF2B5EF4-FFF2-40B4-BE49-F238E27FC236}">
                <a16:creationId xmlns:a16="http://schemas.microsoft.com/office/drawing/2014/main" id="{813FE850-05B8-4026-B559-BB6296D8BE9D}"/>
              </a:ext>
            </a:extLst>
          </p:cNvPr>
          <p:cNvPicPr>
            <a:picLocks noChangeAspect="1"/>
          </p:cNvPicPr>
          <p:nvPr/>
        </p:nvPicPr>
        <p:blipFill>
          <a:blip r:embed="rId5"/>
          <a:stretch>
            <a:fillRect/>
          </a:stretch>
        </p:blipFill>
        <p:spPr>
          <a:xfrm>
            <a:off x="6751944" y="1634331"/>
            <a:ext cx="4345810" cy="2366963"/>
          </a:xfrm>
          <a:prstGeom prst="rect">
            <a:avLst/>
          </a:prstGeom>
        </p:spPr>
      </p:pic>
      <p:pic>
        <p:nvPicPr>
          <p:cNvPr id="12" name="Picture 11">
            <a:extLst>
              <a:ext uri="{FF2B5EF4-FFF2-40B4-BE49-F238E27FC236}">
                <a16:creationId xmlns:a16="http://schemas.microsoft.com/office/drawing/2014/main" id="{34F7B45E-6F4F-4AE8-9655-C14B59D544B6}"/>
              </a:ext>
            </a:extLst>
          </p:cNvPr>
          <p:cNvPicPr>
            <a:picLocks noChangeAspect="1"/>
          </p:cNvPicPr>
          <p:nvPr/>
        </p:nvPicPr>
        <p:blipFill>
          <a:blip r:embed="rId6"/>
          <a:stretch>
            <a:fillRect/>
          </a:stretch>
        </p:blipFill>
        <p:spPr>
          <a:xfrm>
            <a:off x="7457148" y="4024075"/>
            <a:ext cx="2935402" cy="201765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4002881" cy="4351338"/>
          </a:xfrm>
          <a:prstGeom prst="rect">
            <a:avLst/>
          </a:prstGeom>
        </p:spPr>
        <p:txBody>
          <a:bodyPr lIns="91440" tIns="45720" rIns="91440" bIns="45720" anchor="t"/>
          <a:lstStyle/>
          <a:p>
            <a:pPr marL="0" indent="0">
              <a:lnSpc>
                <a:spcPct val="100000"/>
              </a:lnSpc>
              <a:spcBef>
                <a:spcPts val="1400"/>
              </a:spcBef>
              <a:buNone/>
            </a:pPr>
            <a:r>
              <a:rPr lang="en-US" sz="1500" u="sng" dirty="0">
                <a:latin typeface="Abadi" panose="020B0604020104020204" pitchFamily="34" charset="0"/>
              </a:rPr>
              <a:t>EDA: Data Visualization</a:t>
            </a:r>
            <a:endParaRPr lang="en-US" sz="1500" i="0" dirty="0">
              <a:solidFill>
                <a:srgbClr val="202124"/>
              </a:solidFill>
              <a:effectLst/>
              <a:latin typeface="Abadi" panose="020B0604020104020204" pitchFamily="34" charset="0"/>
            </a:endParaRPr>
          </a:p>
          <a:p>
            <a:pPr lvl="1">
              <a:lnSpc>
                <a:spcPct val="100000"/>
              </a:lnSpc>
              <a:spcBef>
                <a:spcPts val="1400"/>
              </a:spcBef>
            </a:pPr>
            <a:r>
              <a:rPr lang="en-US" sz="1500" i="0" dirty="0">
                <a:solidFill>
                  <a:srgbClr val="202124"/>
                </a:solidFill>
                <a:effectLst/>
                <a:latin typeface="Abadi" panose="020B0604020104020204" pitchFamily="34" charset="0"/>
              </a:rPr>
              <a:t>Exploratory data analysis (EDA) is used by data scientists to analyze and investigate data sets and summarize their main characteristics, this time using SQL (Structured Query Language).</a:t>
            </a:r>
            <a:endParaRPr lang="en-US" sz="1500" dirty="0">
              <a:latin typeface="Abadi" panose="020B0604020104020204" pitchFamily="34" charset="0"/>
            </a:endParaRPr>
          </a:p>
          <a:p>
            <a:pPr lvl="1"/>
            <a:r>
              <a:rPr lang="en-US" sz="1500" dirty="0">
                <a:latin typeface="Abadi" panose="020B0604020104020204" pitchFamily="34" charset="0"/>
              </a:rPr>
              <a:t>Loaded dataframe as a database using DB2</a:t>
            </a:r>
          </a:p>
          <a:p>
            <a:pPr lvl="1"/>
            <a:r>
              <a:rPr lang="en-US" sz="1500" dirty="0">
                <a:latin typeface="Abadi" panose="020B0604020104020204" pitchFamily="34" charset="0"/>
              </a:rPr>
              <a:t>Used SQL to answer questions about features.</a:t>
            </a:r>
          </a:p>
          <a:p>
            <a:pPr lvl="2"/>
            <a:r>
              <a:rPr lang="en-US" sz="1100" dirty="0">
                <a:latin typeface="Abadi" panose="020B0604020104020204" pitchFamily="34" charset="0"/>
              </a:rPr>
              <a:t>Ex1.</a:t>
            </a:r>
            <a:r>
              <a:rPr lang="en-US" sz="1050" i="1" dirty="0">
                <a:solidFill>
                  <a:srgbClr val="000000"/>
                </a:solidFill>
                <a:effectLst/>
                <a:latin typeface="Abadi" panose="020B0604020104020204" pitchFamily="34" charset="0"/>
              </a:rPr>
              <a:t> List the total number of successful and failure mission outcomes</a:t>
            </a:r>
            <a:endParaRPr lang="en-US" sz="1500" i="1" dirty="0">
              <a:solidFill>
                <a:srgbClr val="000000"/>
              </a:solidFill>
              <a:effectLst/>
              <a:latin typeface="Abadi" panose="020B0604020104020204" pitchFamily="34" charset="0"/>
            </a:endParaRPr>
          </a:p>
          <a:p>
            <a:pPr lvl="2"/>
            <a:endParaRPr lang="en-US" sz="1500" dirty="0">
              <a:latin typeface="Abadi" panose="020B0604020104020204" pitchFamily="34" charset="0"/>
            </a:endParaRPr>
          </a:p>
          <a:p>
            <a:endParaRPr lang="en-US" sz="15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EDA with SQL</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36CD088D-CF39-4601-A359-8B2A0F9479B1}"/>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9" name="TextBox 8">
            <a:extLst>
              <a:ext uri="{FF2B5EF4-FFF2-40B4-BE49-F238E27FC236}">
                <a16:creationId xmlns:a16="http://schemas.microsoft.com/office/drawing/2014/main" id="{1B24E098-B171-40A2-8EAF-BA29CC26E412}"/>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https://github.com/viettwoone/ibm_data_science/blob/main/jupyter-labs-eda-sql-coursera.ipynb</a:t>
            </a:r>
            <a:endParaRPr lang="en-US" dirty="0"/>
          </a:p>
        </p:txBody>
      </p:sp>
      <p:pic>
        <p:nvPicPr>
          <p:cNvPr id="10" name="Picture 9">
            <a:extLst>
              <a:ext uri="{FF2B5EF4-FFF2-40B4-BE49-F238E27FC236}">
                <a16:creationId xmlns:a16="http://schemas.microsoft.com/office/drawing/2014/main" id="{70DF4B3B-301B-4C61-AB4E-362A44F2360D}"/>
              </a:ext>
            </a:extLst>
          </p:cNvPr>
          <p:cNvPicPr>
            <a:picLocks noChangeAspect="1"/>
          </p:cNvPicPr>
          <p:nvPr/>
        </p:nvPicPr>
        <p:blipFill>
          <a:blip r:embed="rId5"/>
          <a:stretch>
            <a:fillRect/>
          </a:stretch>
        </p:blipFill>
        <p:spPr>
          <a:xfrm>
            <a:off x="5934433" y="1401257"/>
            <a:ext cx="5128496" cy="2658737"/>
          </a:xfrm>
          <a:prstGeom prst="rect">
            <a:avLst/>
          </a:prstGeom>
        </p:spPr>
      </p:pic>
      <p:pic>
        <p:nvPicPr>
          <p:cNvPr id="12" name="Picture 11">
            <a:extLst>
              <a:ext uri="{FF2B5EF4-FFF2-40B4-BE49-F238E27FC236}">
                <a16:creationId xmlns:a16="http://schemas.microsoft.com/office/drawing/2014/main" id="{F281AA55-38C5-4A99-81BC-6D92C22FE057}"/>
              </a:ext>
            </a:extLst>
          </p:cNvPr>
          <p:cNvPicPr>
            <a:picLocks noChangeAspect="1"/>
          </p:cNvPicPr>
          <p:nvPr/>
        </p:nvPicPr>
        <p:blipFill>
          <a:blip r:embed="rId6"/>
          <a:stretch>
            <a:fillRect/>
          </a:stretch>
        </p:blipFill>
        <p:spPr>
          <a:xfrm>
            <a:off x="6421582" y="4182300"/>
            <a:ext cx="4154198" cy="1720966"/>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6102927" cy="4351338"/>
          </a:xfrm>
          <a:prstGeom prst="rect">
            <a:avLst/>
          </a:prstGeom>
        </p:spPr>
        <p:txBody>
          <a:bodyPr>
            <a:normAutofit/>
          </a:bodyPr>
          <a:lstStyle/>
          <a:p>
            <a:pPr marL="0" indent="0">
              <a:lnSpc>
                <a:spcPct val="100000"/>
              </a:lnSpc>
              <a:spcBef>
                <a:spcPts val="1400"/>
              </a:spcBef>
              <a:buNone/>
            </a:pPr>
            <a:r>
              <a:rPr lang="en-US" sz="1500" i="0" u="sng" dirty="0">
                <a:solidFill>
                  <a:srgbClr val="000000"/>
                </a:solidFill>
                <a:effectLst/>
                <a:latin typeface="Abadi" panose="020B0604020104020204" pitchFamily="34" charset="0"/>
              </a:rPr>
              <a:t>Data Visualization: Launch Sites Locations Analysis with Folium</a:t>
            </a:r>
          </a:p>
          <a:p>
            <a:pPr lvl="1">
              <a:lnSpc>
                <a:spcPct val="100000"/>
              </a:lnSpc>
              <a:spcBef>
                <a:spcPts val="1400"/>
              </a:spcBef>
            </a:pPr>
            <a:r>
              <a:rPr lang="en-US" sz="1500" i="0" dirty="0">
                <a:solidFill>
                  <a:srgbClr val="202124"/>
                </a:solidFill>
                <a:effectLst/>
                <a:latin typeface="Abadi" panose="020B0604020104020204" pitchFamily="34" charset="0"/>
              </a:rPr>
              <a:t>Data visualization is the graphical representation of information and data. By using visual elements like charts, graphs, and maps, data visualization tools provide an accessible way to see and understand trends, outliers, and patterns in data.</a:t>
            </a:r>
            <a:endParaRPr lang="en-US" sz="1500" dirty="0">
              <a:solidFill>
                <a:schemeClr val="accent3">
                  <a:lumMod val="25000"/>
                </a:schemeClr>
              </a:solidFill>
              <a:latin typeface="Abadi" panose="020B0604020104020204" pitchFamily="34" charset="0"/>
            </a:endParaRPr>
          </a:p>
          <a:p>
            <a:pPr lvl="2">
              <a:lnSpc>
                <a:spcPct val="100000"/>
              </a:lnSpc>
              <a:spcBef>
                <a:spcPts val="1400"/>
              </a:spcBef>
            </a:pPr>
            <a:r>
              <a:rPr lang="en-US" sz="1500" dirty="0">
                <a:solidFill>
                  <a:schemeClr val="accent3">
                    <a:lumMod val="25000"/>
                  </a:schemeClr>
                </a:solidFill>
                <a:latin typeface="Abadi" panose="020B0604020104020204" pitchFamily="34" charset="0"/>
              </a:rPr>
              <a:t>The data scientist wanted to determine if location was an important feature of target variable.</a:t>
            </a:r>
          </a:p>
          <a:p>
            <a:pPr lvl="2">
              <a:lnSpc>
                <a:spcPct val="100000"/>
              </a:lnSpc>
              <a:spcBef>
                <a:spcPts val="1400"/>
              </a:spcBef>
            </a:pPr>
            <a:r>
              <a:rPr lang="en-US" sz="1500" dirty="0">
                <a:solidFill>
                  <a:schemeClr val="accent3">
                    <a:lumMod val="25000"/>
                  </a:schemeClr>
                </a:solidFill>
                <a:latin typeface="Abadi" panose="020B0604020104020204" pitchFamily="34" charset="0"/>
              </a:rPr>
              <a:t>Visual map is one approach to see success rate of different launch sites and their surroundings.</a:t>
            </a:r>
          </a:p>
          <a:p>
            <a:pPr lvl="2">
              <a:lnSpc>
                <a:spcPct val="100000"/>
              </a:lnSpc>
              <a:spcBef>
                <a:spcPts val="1400"/>
              </a:spcBef>
            </a:pPr>
            <a:r>
              <a:rPr lang="en-US" sz="1500" dirty="0">
                <a:solidFill>
                  <a:schemeClr val="accent3">
                    <a:lumMod val="25000"/>
                  </a:schemeClr>
                </a:solidFill>
                <a:latin typeface="Abadi" panose="020B0604020104020204" pitchFamily="34" charset="0"/>
              </a:rPr>
              <a:t>The data scientist can engage in risk management, transportation, and other location factors.</a:t>
            </a:r>
            <a:endParaRPr lang="en-US" sz="1500" dirty="0">
              <a:latin typeface="Abadi" panose="020B0604020104020204" pitchFamily="34" charset="0"/>
            </a:endParaRPr>
          </a:p>
          <a:p>
            <a:endParaRPr lang="en-US" sz="15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Build an Interactive Map with Folium</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03391065-AC65-4348-9CD6-B994F4A126A0}"/>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9" name="TextBox 8">
            <a:extLst>
              <a:ext uri="{FF2B5EF4-FFF2-40B4-BE49-F238E27FC236}">
                <a16:creationId xmlns:a16="http://schemas.microsoft.com/office/drawing/2014/main" id="{60365068-A1C3-4034-AB82-1E50D25D905A}"/>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https://github.com/viettwoone/ibm_data_science/blob/main/lab_jupyter_launch_site_location.ipynb</a:t>
            </a:r>
            <a:endParaRPr lang="en-US" dirty="0"/>
          </a:p>
        </p:txBody>
      </p:sp>
      <p:pic>
        <p:nvPicPr>
          <p:cNvPr id="10" name="Picture 9">
            <a:extLst>
              <a:ext uri="{FF2B5EF4-FFF2-40B4-BE49-F238E27FC236}">
                <a16:creationId xmlns:a16="http://schemas.microsoft.com/office/drawing/2014/main" id="{2D5FC75E-E1FF-467A-B54A-1AE45CDA3895}"/>
              </a:ext>
            </a:extLst>
          </p:cNvPr>
          <p:cNvPicPr>
            <a:picLocks noChangeAspect="1"/>
          </p:cNvPicPr>
          <p:nvPr/>
        </p:nvPicPr>
        <p:blipFill>
          <a:blip r:embed="rId5"/>
          <a:stretch>
            <a:fillRect/>
          </a:stretch>
        </p:blipFill>
        <p:spPr>
          <a:xfrm>
            <a:off x="7353982" y="4197917"/>
            <a:ext cx="3729036" cy="1728787"/>
          </a:xfrm>
          <a:prstGeom prst="rect">
            <a:avLst/>
          </a:prstGeom>
        </p:spPr>
      </p:pic>
      <p:pic>
        <p:nvPicPr>
          <p:cNvPr id="12" name="Picture 11">
            <a:extLst>
              <a:ext uri="{FF2B5EF4-FFF2-40B4-BE49-F238E27FC236}">
                <a16:creationId xmlns:a16="http://schemas.microsoft.com/office/drawing/2014/main" id="{59E07D09-7298-4720-A872-CC86BF166F81}"/>
              </a:ext>
            </a:extLst>
          </p:cNvPr>
          <p:cNvPicPr>
            <a:picLocks noChangeAspect="1"/>
          </p:cNvPicPr>
          <p:nvPr/>
        </p:nvPicPr>
        <p:blipFill>
          <a:blip r:embed="rId6"/>
          <a:stretch>
            <a:fillRect/>
          </a:stretch>
        </p:blipFill>
        <p:spPr>
          <a:xfrm>
            <a:off x="7151389" y="1618743"/>
            <a:ext cx="4134222" cy="2223221"/>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06445" cy="3633066"/>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500" b="0" i="0" u="sng" dirty="0">
                <a:solidFill>
                  <a:srgbClr val="202124"/>
                </a:solidFill>
                <a:effectLst/>
                <a:latin typeface="Abadi" panose="020B0604020104020204" pitchFamily="34" charset="0"/>
              </a:rPr>
              <a:t>Data Visualization: Dashboard</a:t>
            </a:r>
          </a:p>
          <a:p>
            <a:pPr>
              <a:lnSpc>
                <a:spcPct val="100000"/>
              </a:lnSpc>
              <a:spcBef>
                <a:spcPts val="1400"/>
              </a:spcBef>
            </a:pPr>
            <a:r>
              <a:rPr lang="en-US" sz="1500" b="0" i="0" dirty="0">
                <a:solidFill>
                  <a:srgbClr val="202124"/>
                </a:solidFill>
                <a:effectLst/>
                <a:latin typeface="Abadi" panose="020B0604020104020204" pitchFamily="34" charset="0"/>
              </a:rPr>
              <a:t>A dashboard is a </a:t>
            </a:r>
            <a:r>
              <a:rPr lang="en-US" sz="1500" i="0" dirty="0">
                <a:solidFill>
                  <a:srgbClr val="202124"/>
                </a:solidFill>
                <a:effectLst/>
                <a:latin typeface="Abadi" panose="020B0604020104020204" pitchFamily="34" charset="0"/>
              </a:rPr>
              <a:t>type of graphical user interface</a:t>
            </a:r>
            <a:r>
              <a:rPr lang="en-US" sz="1500" b="0" i="0" dirty="0">
                <a:solidFill>
                  <a:srgbClr val="202124"/>
                </a:solidFill>
                <a:effectLst/>
                <a:latin typeface="Abadi" panose="020B0604020104020204" pitchFamily="34" charset="0"/>
              </a:rPr>
              <a:t> which often provides at-a-glance views of key performance indicators (KPIs) relevant to a particular objective or business process. </a:t>
            </a:r>
            <a:endParaRPr lang="en-US" sz="1500" dirty="0">
              <a:solidFill>
                <a:schemeClr val="accent3">
                  <a:lumMod val="25000"/>
                </a:schemeClr>
              </a:solidFill>
              <a:latin typeface="Abadi" panose="020B0604020104020204" pitchFamily="34" charset="0"/>
            </a:endParaRPr>
          </a:p>
          <a:p>
            <a:pPr lvl="1"/>
            <a:r>
              <a:rPr lang="en-US" sz="1500" dirty="0">
                <a:latin typeface="Abadi" panose="020B0604020104020204" pitchFamily="34" charset="0"/>
              </a:rPr>
              <a:t>Dashboard was created to help stakeholders visualize findings through roll up/drill down and different menus to see data at different angles.</a:t>
            </a:r>
          </a:p>
          <a:p>
            <a:pPr lvl="1"/>
            <a:r>
              <a:rPr lang="en-US" sz="1500" dirty="0">
                <a:latin typeface="Abadi" panose="020B0604020104020204" pitchFamily="34" charset="0"/>
              </a:rPr>
              <a:t>Strong features and aggregations were shown with biggest impact on target variable.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descr="Logo, company name&#10;&#10;Description automatically generated">
            <a:extLst>
              <a:ext uri="{FF2B5EF4-FFF2-40B4-BE49-F238E27FC236}">
                <a16:creationId xmlns:a16="http://schemas.microsoft.com/office/drawing/2014/main" id="{9E761EF3-CE41-4200-B00C-8408EF140895}"/>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9" name="TextBox 8">
            <a:extLst>
              <a:ext uri="{FF2B5EF4-FFF2-40B4-BE49-F238E27FC236}">
                <a16:creationId xmlns:a16="http://schemas.microsoft.com/office/drawing/2014/main" id="{1CB72B78-2C2C-49DD-8B0D-7C6254D82EBD}"/>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https://github.com/viettwoone/ibm_data_science/blob/main/spacex_dash_app.ipynb</a:t>
            </a:r>
            <a:endParaRPr lang="en-US" dirty="0"/>
          </a:p>
        </p:txBody>
      </p:sp>
      <p:pic>
        <p:nvPicPr>
          <p:cNvPr id="10" name="Picture 9">
            <a:extLst>
              <a:ext uri="{FF2B5EF4-FFF2-40B4-BE49-F238E27FC236}">
                <a16:creationId xmlns:a16="http://schemas.microsoft.com/office/drawing/2014/main" id="{D94812F7-D255-4F45-88E1-712FF0398DE6}"/>
              </a:ext>
            </a:extLst>
          </p:cNvPr>
          <p:cNvPicPr>
            <a:picLocks noChangeAspect="1"/>
          </p:cNvPicPr>
          <p:nvPr/>
        </p:nvPicPr>
        <p:blipFill>
          <a:blip r:embed="rId5"/>
          <a:stretch>
            <a:fillRect/>
          </a:stretch>
        </p:blipFill>
        <p:spPr>
          <a:xfrm>
            <a:off x="7793182" y="1377767"/>
            <a:ext cx="3492429" cy="2730525"/>
          </a:xfrm>
          <a:prstGeom prst="rect">
            <a:avLst/>
          </a:prstGeom>
        </p:spPr>
      </p:pic>
      <p:pic>
        <p:nvPicPr>
          <p:cNvPr id="12" name="Picture 11">
            <a:extLst>
              <a:ext uri="{FF2B5EF4-FFF2-40B4-BE49-F238E27FC236}">
                <a16:creationId xmlns:a16="http://schemas.microsoft.com/office/drawing/2014/main" id="{C02FC546-07E1-4841-A2B6-67EBF54032C9}"/>
              </a:ext>
            </a:extLst>
          </p:cNvPr>
          <p:cNvPicPr>
            <a:picLocks noChangeAspect="1"/>
          </p:cNvPicPr>
          <p:nvPr/>
        </p:nvPicPr>
        <p:blipFill>
          <a:blip r:embed="rId6"/>
          <a:stretch>
            <a:fillRect/>
          </a:stretch>
        </p:blipFill>
        <p:spPr>
          <a:xfrm>
            <a:off x="7519214" y="4226832"/>
            <a:ext cx="4170218" cy="183174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32572" cy="4351338"/>
          </a:xfrm>
          <a:prstGeom prst="rect">
            <a:avLst/>
          </a:prstGeom>
        </p:spPr>
        <p:txBody>
          <a:bodyPr>
            <a:noAutofit/>
          </a:bodyPr>
          <a:lstStyle/>
          <a:p>
            <a:pPr marL="0" indent="0">
              <a:lnSpc>
                <a:spcPct val="100000"/>
              </a:lnSpc>
              <a:spcBef>
                <a:spcPts val="1400"/>
              </a:spcBef>
              <a:buNone/>
            </a:pPr>
            <a:r>
              <a:rPr lang="en-US" sz="1500" i="0" u="sng" dirty="0">
                <a:solidFill>
                  <a:srgbClr val="202124"/>
                </a:solidFill>
                <a:effectLst/>
                <a:latin typeface="Abadi" panose="020B0604020104020204" pitchFamily="34" charset="0"/>
              </a:rPr>
              <a:t>Predictive analytics: Classification</a:t>
            </a:r>
          </a:p>
          <a:p>
            <a:pPr>
              <a:lnSpc>
                <a:spcPct val="100000"/>
              </a:lnSpc>
              <a:spcBef>
                <a:spcPts val="1400"/>
              </a:spcBef>
            </a:pPr>
            <a:r>
              <a:rPr lang="en-US" sz="1500" dirty="0">
                <a:solidFill>
                  <a:srgbClr val="202124"/>
                </a:solidFill>
                <a:latin typeface="Abadi" panose="020B0604020104020204" pitchFamily="34" charset="0"/>
              </a:rPr>
              <a:t>U</a:t>
            </a:r>
            <a:r>
              <a:rPr lang="en-US" sz="1500" i="0" dirty="0">
                <a:solidFill>
                  <a:srgbClr val="202124"/>
                </a:solidFill>
                <a:effectLst/>
                <a:latin typeface="Abadi" panose="020B0604020104020204" pitchFamily="34" charset="0"/>
              </a:rPr>
              <a:t>se of data, statistical algorithms and machine learning techniques to identify the likelihood of future outcomes based on historical data.</a:t>
            </a:r>
          </a:p>
          <a:p>
            <a:pPr lvl="1">
              <a:lnSpc>
                <a:spcPct val="100000"/>
              </a:lnSpc>
              <a:spcBef>
                <a:spcPts val="1400"/>
              </a:spcBef>
            </a:pPr>
            <a:r>
              <a:rPr lang="en-US" sz="1500" dirty="0">
                <a:solidFill>
                  <a:srgbClr val="202124"/>
                </a:solidFill>
                <a:latin typeface="Abadi" panose="020B0604020104020204" pitchFamily="34" charset="0"/>
              </a:rPr>
              <a:t>Classification was used since the data scientist used a binary target variable with success rate outcome 0 = unsuccessful and 1 = successful</a:t>
            </a:r>
          </a:p>
          <a:p>
            <a:pPr lvl="1">
              <a:lnSpc>
                <a:spcPct val="100000"/>
              </a:lnSpc>
              <a:spcBef>
                <a:spcPts val="1400"/>
              </a:spcBef>
            </a:pPr>
            <a:r>
              <a:rPr lang="en-US" sz="1500" dirty="0">
                <a:solidFill>
                  <a:srgbClr val="202124"/>
                </a:solidFill>
                <a:latin typeface="Abadi" panose="020B0604020104020204" pitchFamily="34" charset="0"/>
              </a:rPr>
              <a:t>Standardized features to help ML algorithm train</a:t>
            </a:r>
          </a:p>
          <a:p>
            <a:pPr lvl="1">
              <a:lnSpc>
                <a:spcPct val="100000"/>
              </a:lnSpc>
              <a:spcBef>
                <a:spcPts val="1400"/>
              </a:spcBef>
            </a:pPr>
            <a:r>
              <a:rPr lang="en-US" sz="1500" dirty="0">
                <a:solidFill>
                  <a:srgbClr val="202124"/>
                </a:solidFill>
                <a:latin typeface="Abadi" panose="020B0604020104020204" pitchFamily="34" charset="0"/>
              </a:rPr>
              <a:t>Train/Test Split and Cross Validation: 10 folds were used to validate the data</a:t>
            </a:r>
          </a:p>
          <a:p>
            <a:pPr lvl="1">
              <a:lnSpc>
                <a:spcPct val="100000"/>
              </a:lnSpc>
              <a:spcBef>
                <a:spcPts val="1400"/>
              </a:spcBef>
            </a:pPr>
            <a:r>
              <a:rPr lang="en-US" sz="1500" dirty="0">
                <a:solidFill>
                  <a:srgbClr val="202124"/>
                </a:solidFill>
                <a:latin typeface="Abadi" panose="020B0604020104020204" pitchFamily="34" charset="0"/>
              </a:rPr>
              <a:t>Tried 4 different ML methods of logistic regression, sector vector machine, decision tree, and k nearest neighbors</a:t>
            </a:r>
          </a:p>
          <a:p>
            <a:pPr lvl="1">
              <a:lnSpc>
                <a:spcPct val="100000"/>
              </a:lnSpc>
              <a:spcBef>
                <a:spcPts val="1400"/>
              </a:spcBef>
            </a:pPr>
            <a:r>
              <a:rPr lang="en-US" sz="1500" dirty="0">
                <a:solidFill>
                  <a:srgbClr val="202124"/>
                </a:solidFill>
                <a:latin typeface="Abadi" panose="020B0604020104020204" pitchFamily="34" charset="0"/>
              </a:rPr>
              <a:t>Evaluation methods included accuracy check of classification and confusion matrix</a:t>
            </a:r>
          </a:p>
          <a:p>
            <a:pPr lvl="1">
              <a:lnSpc>
                <a:spcPct val="100000"/>
              </a:lnSpc>
              <a:spcBef>
                <a:spcPts val="1400"/>
              </a:spcBef>
            </a:pPr>
            <a:endParaRPr lang="en-US" sz="1500" dirty="0">
              <a:solidFill>
                <a:srgbClr val="202124"/>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Predictive Analysis (Classification)</a:t>
            </a:r>
          </a:p>
        </p:txBody>
      </p:sp>
      <p:pic>
        <p:nvPicPr>
          <p:cNvPr id="8" name="Picture 7" descr="Logo, company name&#10;&#10;Description automatically generated">
            <a:extLst>
              <a:ext uri="{FF2B5EF4-FFF2-40B4-BE49-F238E27FC236}">
                <a16:creationId xmlns:a16="http://schemas.microsoft.com/office/drawing/2014/main" id="{FD6EC312-3210-4F7D-BDCF-87621A4EBFA8}"/>
              </a:ext>
            </a:extLst>
          </p:cNvPr>
          <p:cNvPicPr>
            <a:picLocks noChangeAspect="1"/>
          </p:cNvPicPr>
          <p:nvPr/>
        </p:nvPicPr>
        <p:blipFill>
          <a:blip r:embed="rId3">
            <a:alphaModFix amt="5000"/>
          </a:blip>
          <a:stretch>
            <a:fillRect/>
          </a:stretch>
        </p:blipFill>
        <p:spPr>
          <a:xfrm>
            <a:off x="1327458" y="2273410"/>
            <a:ext cx="9386852" cy="2931211"/>
          </a:xfrm>
          <a:prstGeom prst="rect">
            <a:avLst/>
          </a:prstGeom>
        </p:spPr>
      </p:pic>
      <p:sp>
        <p:nvSpPr>
          <p:cNvPr id="9" name="TextBox 8">
            <a:extLst>
              <a:ext uri="{FF2B5EF4-FFF2-40B4-BE49-F238E27FC236}">
                <a16:creationId xmlns:a16="http://schemas.microsoft.com/office/drawing/2014/main" id="{87D9C7E2-A19A-4895-BD15-03B83597B466}"/>
              </a:ext>
            </a:extLst>
          </p:cNvPr>
          <p:cNvSpPr txBox="1"/>
          <p:nvPr/>
        </p:nvSpPr>
        <p:spPr>
          <a:xfrm>
            <a:off x="167338" y="6319350"/>
            <a:ext cx="11532825" cy="369332"/>
          </a:xfrm>
          <a:prstGeom prst="rect">
            <a:avLst/>
          </a:prstGeom>
          <a:noFill/>
        </p:spPr>
        <p:txBody>
          <a:bodyPr wrap="square">
            <a:spAutoFit/>
          </a:bodyPr>
          <a:lstStyle/>
          <a:p>
            <a:r>
              <a:rPr lang="en-US" dirty="0">
                <a:hlinkClick r:id="rId4"/>
              </a:rPr>
              <a:t>https://github.com/viettwoone/ibm_data_science/blob/main/SpaceX_Machine%20Learning%20Prediction_Part_5.ipynb</a:t>
            </a:r>
            <a:endParaRPr lang="en-US" dirty="0"/>
          </a:p>
        </p:txBody>
      </p:sp>
      <p:pic>
        <p:nvPicPr>
          <p:cNvPr id="11" name="Picture 10">
            <a:extLst>
              <a:ext uri="{FF2B5EF4-FFF2-40B4-BE49-F238E27FC236}">
                <a16:creationId xmlns:a16="http://schemas.microsoft.com/office/drawing/2014/main" id="{2241372D-8611-42BA-A5F4-E7086A432F6B}"/>
              </a:ext>
            </a:extLst>
          </p:cNvPr>
          <p:cNvPicPr>
            <a:picLocks noChangeAspect="1"/>
          </p:cNvPicPr>
          <p:nvPr/>
        </p:nvPicPr>
        <p:blipFill>
          <a:blip r:embed="rId5"/>
          <a:stretch>
            <a:fillRect/>
          </a:stretch>
        </p:blipFill>
        <p:spPr>
          <a:xfrm>
            <a:off x="6802582" y="1908651"/>
            <a:ext cx="5041446" cy="402431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6598104" y="1396289"/>
            <a:ext cx="5034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Results</a:t>
            </a:r>
          </a:p>
        </p:txBody>
      </p:sp>
      <p:sp>
        <p:nvSpPr>
          <p:cNvPr id="17" name="Freeform: Shape 16">
            <a:extLst>
              <a:ext uri="{FF2B5EF4-FFF2-40B4-BE49-F238E27FC236}">
                <a16:creationId xmlns:a16="http://schemas.microsoft.com/office/drawing/2014/main" id="{DCFD1A13-2B88-47B7-AAE9-AD6F3296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5CE4102-C93A-420A-98A7-5A7DD0C5C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1A501DB8-A8E6-4AE9-BDB6-969536F17EBE}"/>
              </a:ext>
            </a:extLst>
          </p:cNvPr>
          <p:cNvPicPr>
            <a:picLocks noChangeAspect="1"/>
          </p:cNvPicPr>
          <p:nvPr/>
        </p:nvPicPr>
        <p:blipFill>
          <a:blip r:embed="rId3"/>
          <a:stretch>
            <a:fillRect/>
          </a:stretch>
        </p:blipFill>
        <p:spPr>
          <a:xfrm>
            <a:off x="429767" y="1026748"/>
            <a:ext cx="4856199" cy="1517562"/>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000232" y="599325"/>
            <a:ext cx="548640" cy="548640"/>
          </a:xfrm>
          <a:prstGeom prst="ellipse">
            <a:avLst/>
          </a:prstGeom>
          <a:solidFill>
            <a:srgbClr val="46585C"/>
          </a:solidFill>
        </p:spPr>
        <p:txBody>
          <a:bodyPr vert="horz" lIns="91440" tIns="45720" rIns="91440" bIns="45720" rtlCol="0" anchor="ctr">
            <a:normAutofit/>
          </a:bodyPr>
          <a:lstStyle/>
          <a:p>
            <a:pPr algn="ctr">
              <a:spcAft>
                <a:spcPts val="600"/>
              </a:spcAft>
            </a:pPr>
            <a:fld id="{5075537C-CA84-1446-933C-8E9D027F9201}" type="slidenum">
              <a:rPr lang="en-US" sz="1500">
                <a:solidFill>
                  <a:srgbClr val="FFFFFF"/>
                </a:solidFill>
                <a:latin typeface="+mn-lt"/>
              </a:rPr>
              <a:pPr algn="ctr">
                <a:spcAft>
                  <a:spcPts val="600"/>
                </a:spcAft>
              </a:pPr>
              <a:t>17</a:t>
            </a:fld>
            <a:endParaRPr lang="en-US" sz="1500">
              <a:solidFill>
                <a:srgbClr val="FFFFFF"/>
              </a:solidFill>
              <a:latin typeface="+mn-lt"/>
            </a:endParaRPr>
          </a:p>
        </p:txBody>
      </p:sp>
      <p:pic>
        <p:nvPicPr>
          <p:cNvPr id="12" name="Picture 11">
            <a:extLst>
              <a:ext uri="{FF2B5EF4-FFF2-40B4-BE49-F238E27FC236}">
                <a16:creationId xmlns:a16="http://schemas.microsoft.com/office/drawing/2014/main" id="{69592BD3-551A-4D8B-83A2-BE06CD72F5C5}"/>
              </a:ext>
            </a:extLst>
          </p:cNvPr>
          <p:cNvPicPr>
            <a:picLocks noChangeAspect="1"/>
          </p:cNvPicPr>
          <p:nvPr/>
        </p:nvPicPr>
        <p:blipFill>
          <a:blip r:embed="rId4"/>
          <a:stretch>
            <a:fillRect/>
          </a:stretch>
        </p:blipFill>
        <p:spPr>
          <a:xfrm>
            <a:off x="429768" y="3535978"/>
            <a:ext cx="3350106" cy="2194319"/>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602549" y="2871982"/>
            <a:ext cx="5034784" cy="31816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solidFill>
                  <a:schemeClr val="tx1"/>
                </a:solidFill>
                <a:latin typeface="+mn-lt"/>
              </a:rPr>
              <a:t>EDA: Visualization Results</a:t>
            </a:r>
          </a:p>
          <a:p>
            <a:pPr lvl="1">
              <a:buFont typeface="Arial" panose="020B0604020202020204" pitchFamily="34" charset="0"/>
              <a:buChar char="•"/>
            </a:pPr>
            <a:r>
              <a:rPr lang="en-US" sz="1800" dirty="0">
                <a:solidFill>
                  <a:schemeClr val="tx1"/>
                </a:solidFill>
                <a:latin typeface="+mn-lt"/>
              </a:rPr>
              <a:t>EDA: SQL Results</a:t>
            </a:r>
          </a:p>
          <a:p>
            <a:pPr lvl="1">
              <a:buFont typeface="Arial" panose="020B0604020202020204" pitchFamily="34" charset="0"/>
              <a:buChar char="•"/>
            </a:pPr>
            <a:r>
              <a:rPr lang="en-US" sz="1800" dirty="0">
                <a:solidFill>
                  <a:schemeClr val="tx1"/>
                </a:solidFill>
                <a:latin typeface="+mn-lt"/>
              </a:rPr>
              <a:t>Data Visualization: Map Results</a:t>
            </a:r>
          </a:p>
          <a:p>
            <a:pPr lvl="1">
              <a:buFont typeface="Arial" panose="020B0604020202020204" pitchFamily="34" charset="0"/>
              <a:buChar char="•"/>
            </a:pPr>
            <a:r>
              <a:rPr lang="en-US" sz="1800" dirty="0">
                <a:solidFill>
                  <a:schemeClr val="tx1"/>
                </a:solidFill>
                <a:latin typeface="+mn-lt"/>
              </a:rPr>
              <a:t>Data Visualization: Dashboard</a:t>
            </a:r>
          </a:p>
          <a:p>
            <a:pPr lvl="1">
              <a:buFont typeface="Arial" panose="020B0604020202020204" pitchFamily="34" charset="0"/>
              <a:buChar char="•"/>
            </a:pPr>
            <a:r>
              <a:rPr lang="en-US" sz="1800" dirty="0">
                <a:solidFill>
                  <a:schemeClr val="tx1"/>
                </a:solidFill>
                <a:latin typeface="+mn-lt"/>
              </a:rPr>
              <a:t>Predictive Analysis</a:t>
            </a:r>
          </a:p>
          <a:p>
            <a:pPr lvl="1">
              <a:buFont typeface="Arial" panose="020B0604020202020204" pitchFamily="34" charset="0"/>
              <a:buChar char="•"/>
            </a:pPr>
            <a:r>
              <a:rPr lang="en-US" sz="1800" dirty="0">
                <a:solidFill>
                  <a:schemeClr val="tx1"/>
                </a:solidFill>
                <a:latin typeface="+mn-lt"/>
              </a:rPr>
              <a:t>Evaluation</a:t>
            </a:r>
          </a:p>
          <a:p>
            <a:pPr marL="457200" lvl="1">
              <a:buFont typeface="Arial" panose="020B0604020202020204" pitchFamily="34" charset="0"/>
              <a:buChar char="•"/>
            </a:pPr>
            <a:endParaRPr lang="en-US" sz="1800" dirty="0">
              <a:solidFill>
                <a:schemeClr val="tx1"/>
              </a:solidFill>
              <a:latin typeface="+mn-lt"/>
            </a:endParaRPr>
          </a:p>
        </p:txBody>
      </p:sp>
    </p:spTree>
    <p:extLst>
      <p:ext uri="{BB962C8B-B14F-4D97-AF65-F5344CB8AC3E}">
        <p14:creationId xmlns:p14="http://schemas.microsoft.com/office/powerpoint/2010/main" val="32100896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Flight Number vs. Launch Site</a:t>
            </a:r>
          </a:p>
        </p:txBody>
      </p:sp>
      <p:pic>
        <p:nvPicPr>
          <p:cNvPr id="8" name="Picture 7" descr="Logo, company name&#10;&#10;Description automatically generated">
            <a:extLst>
              <a:ext uri="{FF2B5EF4-FFF2-40B4-BE49-F238E27FC236}">
                <a16:creationId xmlns:a16="http://schemas.microsoft.com/office/drawing/2014/main" id="{F0139E67-807E-424B-9D66-A1175796F90A}"/>
              </a:ext>
            </a:extLst>
          </p:cNvPr>
          <p:cNvPicPr>
            <a:picLocks noChangeAspect="1"/>
          </p:cNvPicPr>
          <p:nvPr/>
        </p:nvPicPr>
        <p:blipFill>
          <a:blip r:embed="rId2"/>
          <a:stretch>
            <a:fillRect/>
          </a:stretch>
        </p:blipFill>
        <p:spPr>
          <a:xfrm>
            <a:off x="481584" y="4039303"/>
            <a:ext cx="5077117" cy="158659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scatter plot graph using Seaborn and Matplotlib, where x = Flight Number and Y = Launch Site.</a:t>
            </a:r>
          </a:p>
          <a:p>
            <a:pPr>
              <a:spcBef>
                <a:spcPts val="1400"/>
              </a:spcBef>
            </a:pPr>
            <a:r>
              <a:rPr lang="en-US" sz="2000" dirty="0"/>
              <a:t>Blue dots were unsuccessful, orange dots were successful.</a:t>
            </a:r>
          </a:p>
          <a:p>
            <a:pPr>
              <a:spcBef>
                <a:spcPts val="1400"/>
              </a:spcBef>
            </a:pPr>
            <a:r>
              <a:rPr lang="en-US" sz="2000" dirty="0"/>
              <a:t>Success rate affected by Location feature?</a:t>
            </a:r>
          </a:p>
          <a:p>
            <a:pPr>
              <a:spcBef>
                <a:spcPts val="1400"/>
              </a:spcBef>
            </a:pPr>
            <a:r>
              <a:rPr lang="en-US" sz="2000" dirty="0"/>
              <a:t>Visually, yes, more orange/blue dot ratio on VAFB and KSC locations.  Need further investigation.</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5075537C-CA84-1446-933C-8E9D027F9201}" type="slidenum">
              <a:rPr lang="en-US" sz="1200">
                <a:solidFill>
                  <a:schemeClr val="tx1">
                    <a:alpha val="80000"/>
                  </a:schemeClr>
                </a:solidFill>
                <a:latin typeface="+mn-lt"/>
              </a:rPr>
              <a:pPr>
                <a:lnSpc>
                  <a:spcPct val="90000"/>
                </a:lnSpc>
                <a:spcAft>
                  <a:spcPts val="600"/>
                </a:spcAft>
              </a:pPr>
              <a:t>19</a:t>
            </a:fld>
            <a:endParaRPr lang="en-US" sz="1200">
              <a:solidFill>
                <a:schemeClr val="tx1">
                  <a:alpha val="80000"/>
                </a:schemeClr>
              </a:solidFill>
              <a:latin typeface="+mn-lt"/>
            </a:endParaRPr>
          </a:p>
        </p:txBody>
      </p:sp>
      <p:pic>
        <p:nvPicPr>
          <p:cNvPr id="11" name="Picture 10">
            <a:extLst>
              <a:ext uri="{FF2B5EF4-FFF2-40B4-BE49-F238E27FC236}">
                <a16:creationId xmlns:a16="http://schemas.microsoft.com/office/drawing/2014/main" id="{B1A1D02C-3D9D-4173-9646-565882798EB5}"/>
              </a:ext>
            </a:extLst>
          </p:cNvPr>
          <p:cNvPicPr>
            <a:picLocks noChangeAspect="1"/>
          </p:cNvPicPr>
          <p:nvPr/>
        </p:nvPicPr>
        <p:blipFill>
          <a:blip r:embed="rId3"/>
          <a:stretch>
            <a:fillRect/>
          </a:stretch>
        </p:blipFill>
        <p:spPr>
          <a:xfrm>
            <a:off x="115585" y="2389911"/>
            <a:ext cx="5689067" cy="1390744"/>
          </a:xfrm>
          <a:prstGeom prst="rect">
            <a:avLst/>
          </a:prstGeom>
        </p:spPr>
      </p:pic>
    </p:spTree>
    <p:extLst>
      <p:ext uri="{BB962C8B-B14F-4D97-AF65-F5344CB8AC3E}">
        <p14:creationId xmlns:p14="http://schemas.microsoft.com/office/powerpoint/2010/main" val="38656059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CEC14DD2-915B-4D29-9709-ECFA4CC08660}"/>
              </a:ext>
            </a:extLst>
          </p:cNvPr>
          <p:cNvPicPr>
            <a:picLocks noChangeAspect="1"/>
          </p:cNvPicPr>
          <p:nvPr/>
        </p:nvPicPr>
        <p:blipFill>
          <a:blip r:embed="rId3"/>
          <a:stretch>
            <a:fillRect/>
          </a:stretch>
        </p:blipFill>
        <p:spPr>
          <a:xfrm>
            <a:off x="5215587" y="4852754"/>
            <a:ext cx="1760825" cy="2005246"/>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184564"/>
            <a:ext cx="10394897" cy="489065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SpaceY is a new commercial rocket company founded by Billionaire industrialist, Allon Mask, that would like to join the space race.</a:t>
            </a:r>
          </a:p>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The main competitor, SpaceX, advertises launch services starting at $62 million versus their competitors services upwards of $165 million dollars.  </a:t>
            </a:r>
          </a:p>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The reason for this is SpaceX reuses the first stage of rocket launches, saving millions of dollars.</a:t>
            </a:r>
          </a:p>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By using past public data from the Space X Falcon 9 launches, SpaceY will determine which parameters are important for successful first stage launches and reusability.</a:t>
            </a:r>
          </a:p>
          <a:p>
            <a:pPr>
              <a:lnSpc>
                <a:spcPct val="100000"/>
              </a:lnSpc>
              <a:spcBef>
                <a:spcPts val="1400"/>
              </a:spcBef>
            </a:pPr>
            <a:r>
              <a:rPr lang="en-US" sz="2000" dirty="0">
                <a:solidFill>
                  <a:schemeClr val="tx1"/>
                </a:solidFill>
                <a:latin typeface="Abadi" panose="020B0604020104020204" pitchFamily="34" charset="0"/>
                <a:cs typeface="Times New Roman" panose="02020603050405020304" pitchFamily="18" charset="0"/>
              </a:rPr>
              <a:t>As a result, SpaceY will be able to make more informed bids against SpaceX by using 1st stage landing predictions as the basis for their future launches.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pic>
        <p:nvPicPr>
          <p:cNvPr id="11" name="Picture 10" descr="Logo, company name&#10;&#10;Description automatically generated">
            <a:extLst>
              <a:ext uri="{FF2B5EF4-FFF2-40B4-BE49-F238E27FC236}">
                <a16:creationId xmlns:a16="http://schemas.microsoft.com/office/drawing/2014/main" id="{23E61A82-B133-4E89-945F-F859E84419CC}"/>
              </a:ext>
            </a:extLst>
          </p:cNvPr>
          <p:cNvPicPr>
            <a:picLocks noChangeAspect="1"/>
          </p:cNvPicPr>
          <p:nvPr/>
        </p:nvPicPr>
        <p:blipFill>
          <a:blip r:embed="rId4">
            <a:alphaModFix amt="5000"/>
          </a:blip>
          <a:stretch>
            <a:fillRect/>
          </a:stretch>
        </p:blipFill>
        <p:spPr>
          <a:xfrm>
            <a:off x="1334385" y="2308046"/>
            <a:ext cx="9386852" cy="2931211"/>
          </a:xfrm>
          <a:prstGeom prst="rect">
            <a:avLst/>
          </a:prstGeom>
        </p:spPr>
      </p:pic>
    </p:spTree>
    <p:extLst>
      <p:ext uri="{BB962C8B-B14F-4D97-AF65-F5344CB8AC3E}">
        <p14:creationId xmlns:p14="http://schemas.microsoft.com/office/powerpoint/2010/main" val="167374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Payload vs. Launch Site</a:t>
            </a:r>
          </a:p>
        </p:txBody>
      </p:sp>
      <p:pic>
        <p:nvPicPr>
          <p:cNvPr id="9" name="Picture 8">
            <a:extLst>
              <a:ext uri="{FF2B5EF4-FFF2-40B4-BE49-F238E27FC236}">
                <a16:creationId xmlns:a16="http://schemas.microsoft.com/office/drawing/2014/main" id="{D458CFAA-5B3B-4A48-BB3F-3477ABB8B41F}"/>
              </a:ext>
            </a:extLst>
          </p:cNvPr>
          <p:cNvPicPr>
            <a:picLocks noChangeAspect="1"/>
          </p:cNvPicPr>
          <p:nvPr/>
        </p:nvPicPr>
        <p:blipFill>
          <a:blip r:embed="rId2"/>
          <a:stretch>
            <a:fillRect/>
          </a:stretch>
        </p:blipFill>
        <p:spPr>
          <a:xfrm>
            <a:off x="191736" y="2516826"/>
            <a:ext cx="5554003" cy="1444969"/>
          </a:xfrm>
          <a:prstGeom prst="rect">
            <a:avLst/>
          </a:prstGeom>
        </p:spPr>
      </p:pic>
      <p:pic>
        <p:nvPicPr>
          <p:cNvPr id="8" name="Picture 7" descr="Logo, company name&#10;&#10;Description automatically generated">
            <a:extLst>
              <a:ext uri="{FF2B5EF4-FFF2-40B4-BE49-F238E27FC236}">
                <a16:creationId xmlns:a16="http://schemas.microsoft.com/office/drawing/2014/main" id="{71830100-6F90-48D9-8848-19E362F1A310}"/>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scatter plot graph using Seaborn and Matplotlib, where x = Payload Mass (kg) and Y = Launch Site.</a:t>
            </a:r>
          </a:p>
          <a:p>
            <a:pPr>
              <a:spcBef>
                <a:spcPts val="1400"/>
              </a:spcBef>
            </a:pPr>
            <a:r>
              <a:rPr lang="en-US" sz="2000" dirty="0"/>
              <a:t>Blue dots were unsuccessful, orange dots were successful.</a:t>
            </a:r>
          </a:p>
          <a:p>
            <a:pPr>
              <a:spcBef>
                <a:spcPts val="1400"/>
              </a:spcBef>
            </a:pPr>
            <a:r>
              <a:rPr lang="en-US" sz="2000" dirty="0"/>
              <a:t>Success rate affected by Location/Weight features?  </a:t>
            </a:r>
          </a:p>
          <a:p>
            <a:pPr>
              <a:spcBef>
                <a:spcPts val="1400"/>
              </a:spcBef>
            </a:pPr>
            <a:r>
              <a:rPr lang="en-US" sz="2000" dirty="0"/>
              <a:t>Visually, yes, more orange/blue dot ratio on VAFB and KSC locations.  Need further investigation.</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20</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86978923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Success Rate vs. Orbit Type</a:t>
            </a:r>
          </a:p>
        </p:txBody>
      </p:sp>
      <p:pic>
        <p:nvPicPr>
          <p:cNvPr id="8" name="Picture 7" descr="Logo, company name&#10;&#10;Description automatically generated">
            <a:extLst>
              <a:ext uri="{FF2B5EF4-FFF2-40B4-BE49-F238E27FC236}">
                <a16:creationId xmlns:a16="http://schemas.microsoft.com/office/drawing/2014/main" id="{2E32A6DA-32F2-405C-88F1-797838C6847A}"/>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27CEB72E-67D7-4445-A97F-5A2D89849B54}"/>
              </a:ext>
            </a:extLst>
          </p:cNvPr>
          <p:cNvPicPr>
            <a:picLocks noChangeAspect="1"/>
          </p:cNvPicPr>
          <p:nvPr/>
        </p:nvPicPr>
        <p:blipFill>
          <a:blip r:embed="rId3"/>
          <a:stretch>
            <a:fillRect/>
          </a:stretch>
        </p:blipFill>
        <p:spPr>
          <a:xfrm>
            <a:off x="481584" y="2600472"/>
            <a:ext cx="5077118" cy="361744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bar graph using Seaborn and Matplotlib, where x = Orbit and Y = Success Rate.</a:t>
            </a:r>
          </a:p>
          <a:p>
            <a:pPr>
              <a:spcBef>
                <a:spcPts val="1400"/>
              </a:spcBef>
            </a:pPr>
            <a:r>
              <a:rPr lang="en-US" sz="2000" dirty="0"/>
              <a:t>Success rate affected by Orbit feature?  </a:t>
            </a:r>
          </a:p>
          <a:p>
            <a:pPr>
              <a:spcBef>
                <a:spcPts val="1400"/>
              </a:spcBef>
            </a:pPr>
            <a:r>
              <a:rPr lang="en-US" sz="2000" dirty="0"/>
              <a:t>Visually, not enough information.  Not enough samples on some categories.</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21</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8009018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Flight Number vs. Orbit Type</a:t>
            </a:r>
          </a:p>
        </p:txBody>
      </p:sp>
      <p:pic>
        <p:nvPicPr>
          <p:cNvPr id="9" name="Picture 8">
            <a:extLst>
              <a:ext uri="{FF2B5EF4-FFF2-40B4-BE49-F238E27FC236}">
                <a16:creationId xmlns:a16="http://schemas.microsoft.com/office/drawing/2014/main" id="{3C976A97-D574-4B40-B67D-454466EC8082}"/>
              </a:ext>
            </a:extLst>
          </p:cNvPr>
          <p:cNvPicPr>
            <a:picLocks noChangeAspect="1"/>
          </p:cNvPicPr>
          <p:nvPr/>
        </p:nvPicPr>
        <p:blipFill>
          <a:blip r:embed="rId2"/>
          <a:stretch>
            <a:fillRect/>
          </a:stretch>
        </p:blipFill>
        <p:spPr>
          <a:xfrm>
            <a:off x="59160" y="1945900"/>
            <a:ext cx="5767234" cy="1722610"/>
          </a:xfrm>
          <a:prstGeom prst="rect">
            <a:avLst/>
          </a:prstGeom>
        </p:spPr>
      </p:pic>
      <p:pic>
        <p:nvPicPr>
          <p:cNvPr id="8" name="Picture 7" descr="Logo, company name&#10;&#10;Description automatically generated">
            <a:extLst>
              <a:ext uri="{FF2B5EF4-FFF2-40B4-BE49-F238E27FC236}">
                <a16:creationId xmlns:a16="http://schemas.microsoft.com/office/drawing/2014/main" id="{CA03DEB6-B3ED-4670-954E-3EDDE1C631CA}"/>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scatter plot graph using Seaborn and Matplotlib, where x = Flight Number and Y = Orbit.</a:t>
            </a:r>
          </a:p>
          <a:p>
            <a:pPr>
              <a:spcBef>
                <a:spcPts val="1400"/>
              </a:spcBef>
            </a:pPr>
            <a:r>
              <a:rPr lang="en-US" sz="2000" dirty="0"/>
              <a:t>Blue dots were unsuccessful, orange dots were successful.</a:t>
            </a:r>
          </a:p>
          <a:p>
            <a:pPr>
              <a:spcBef>
                <a:spcPts val="1400"/>
              </a:spcBef>
            </a:pPr>
            <a:r>
              <a:rPr lang="en-US" sz="2000" dirty="0"/>
              <a:t>Success rate affected by Orbit feature?  </a:t>
            </a:r>
          </a:p>
          <a:p>
            <a:pPr>
              <a:spcBef>
                <a:spcPts val="1400"/>
              </a:spcBef>
            </a:pPr>
            <a:r>
              <a:rPr lang="en-US" sz="2000" dirty="0"/>
              <a:t>Visually, not enough information.  Not enough samples on some categories.</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22</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10672758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Payload vs. Orbit Type</a:t>
            </a:r>
          </a:p>
        </p:txBody>
      </p:sp>
      <p:pic>
        <p:nvPicPr>
          <p:cNvPr id="9" name="Picture 8">
            <a:extLst>
              <a:ext uri="{FF2B5EF4-FFF2-40B4-BE49-F238E27FC236}">
                <a16:creationId xmlns:a16="http://schemas.microsoft.com/office/drawing/2014/main" id="{C141BFA9-B429-4285-AD3D-26F18F110B93}"/>
              </a:ext>
            </a:extLst>
          </p:cNvPr>
          <p:cNvPicPr>
            <a:picLocks noChangeAspect="1"/>
          </p:cNvPicPr>
          <p:nvPr/>
        </p:nvPicPr>
        <p:blipFill>
          <a:blip r:embed="rId2"/>
          <a:stretch>
            <a:fillRect/>
          </a:stretch>
        </p:blipFill>
        <p:spPr>
          <a:xfrm>
            <a:off x="185703" y="2264140"/>
            <a:ext cx="5749832" cy="1649769"/>
          </a:xfrm>
          <a:prstGeom prst="rect">
            <a:avLst/>
          </a:prstGeom>
        </p:spPr>
      </p:pic>
      <p:pic>
        <p:nvPicPr>
          <p:cNvPr id="8" name="Picture 7" descr="Logo, company name&#10;&#10;Description automatically generated">
            <a:extLst>
              <a:ext uri="{FF2B5EF4-FFF2-40B4-BE49-F238E27FC236}">
                <a16:creationId xmlns:a16="http://schemas.microsoft.com/office/drawing/2014/main" id="{646364EA-1EAC-414E-A5F4-30C4CA84FB8A}"/>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scatter plot graph using Seaborn and Matplotlib, where x = Payload Mass (kg) and Y = Orbit.</a:t>
            </a:r>
          </a:p>
          <a:p>
            <a:pPr>
              <a:spcBef>
                <a:spcPts val="1400"/>
              </a:spcBef>
            </a:pPr>
            <a:r>
              <a:rPr lang="en-US" sz="2000" dirty="0"/>
              <a:t>Blue dots were unsuccessful, orange dots were successful.</a:t>
            </a:r>
          </a:p>
          <a:p>
            <a:pPr>
              <a:spcBef>
                <a:spcPts val="1400"/>
              </a:spcBef>
            </a:pPr>
            <a:r>
              <a:rPr lang="en-US" sz="2000" dirty="0"/>
              <a:t>Success rate affected by Weight/Orbit features?  </a:t>
            </a:r>
          </a:p>
          <a:p>
            <a:pPr>
              <a:spcBef>
                <a:spcPts val="1400"/>
              </a:spcBef>
            </a:pPr>
            <a:r>
              <a:rPr lang="en-US" sz="2000" dirty="0"/>
              <a:t>Visually, not enough information.  Not enough samples on some categories.</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23</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14534059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Success Yearly Trend</a:t>
            </a:r>
          </a:p>
        </p:txBody>
      </p:sp>
      <p:pic>
        <p:nvPicPr>
          <p:cNvPr id="8" name="Picture 7" descr="Logo, company name&#10;&#10;Description automatically generated">
            <a:extLst>
              <a:ext uri="{FF2B5EF4-FFF2-40B4-BE49-F238E27FC236}">
                <a16:creationId xmlns:a16="http://schemas.microsoft.com/office/drawing/2014/main" id="{505A3A99-4CAC-40B1-A85A-BF170E1A96C8}"/>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0CA0712C-9BDD-470C-9CF2-29C06CE96621}"/>
              </a:ext>
            </a:extLst>
          </p:cNvPr>
          <p:cNvPicPr>
            <a:picLocks noChangeAspect="1"/>
          </p:cNvPicPr>
          <p:nvPr/>
        </p:nvPicPr>
        <p:blipFill>
          <a:blip r:embed="rId3"/>
          <a:stretch>
            <a:fillRect/>
          </a:stretch>
        </p:blipFill>
        <p:spPr>
          <a:xfrm>
            <a:off x="481583" y="2809200"/>
            <a:ext cx="5453951" cy="340871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used an EDA visualization line graph using Seaborn and Matplotlib, where x = Time and Y = Success Rate.</a:t>
            </a:r>
          </a:p>
          <a:p>
            <a:pPr>
              <a:spcBef>
                <a:spcPts val="1400"/>
              </a:spcBef>
            </a:pPr>
            <a:r>
              <a:rPr lang="en-US" sz="2000" dirty="0"/>
              <a:t>Success rate affected by Time feature?  </a:t>
            </a:r>
          </a:p>
          <a:p>
            <a:pPr>
              <a:spcBef>
                <a:spcPts val="1400"/>
              </a:spcBef>
            </a:pPr>
            <a:r>
              <a:rPr lang="en-US" sz="2000" dirty="0"/>
              <a:t>Visually, definite yes, but still need further investigation.</a:t>
            </a:r>
            <a:endParaRPr lang="en-US" sz="32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24</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70659448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Launch Site Names</a:t>
            </a:r>
          </a:p>
        </p:txBody>
      </p:sp>
      <p:pic>
        <p:nvPicPr>
          <p:cNvPr id="8" name="Picture 7" descr="Logo, company name&#10;&#10;Description automatically generated">
            <a:extLst>
              <a:ext uri="{FF2B5EF4-FFF2-40B4-BE49-F238E27FC236}">
                <a16:creationId xmlns:a16="http://schemas.microsoft.com/office/drawing/2014/main" id="{9771DAD6-1DA9-40A8-8DB0-FC6B48A5F168}"/>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0653C02A-7EBF-41FF-8CE0-E715E00064DE}"/>
              </a:ext>
            </a:extLst>
          </p:cNvPr>
          <p:cNvPicPr>
            <a:picLocks noChangeAspect="1"/>
          </p:cNvPicPr>
          <p:nvPr/>
        </p:nvPicPr>
        <p:blipFill>
          <a:blip r:embed="rId3"/>
          <a:stretch>
            <a:fillRect/>
          </a:stretch>
        </p:blipFill>
        <p:spPr>
          <a:xfrm>
            <a:off x="1335153" y="2529878"/>
            <a:ext cx="3369980" cy="382647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latin typeface="Calibri" panose="020F0502020204030204" pitchFamily="34" charset="0"/>
                <a:cs typeface="Calibri" panose="020F0502020204030204" pitchFamily="34" charset="0"/>
              </a:rPr>
              <a:t>The data scientist used an EDA SQL Database and SQL query to answer the following question:</a:t>
            </a:r>
          </a:p>
          <a:p>
            <a:pPr algn="l"/>
            <a:r>
              <a:rPr lang="en-US" sz="2000" b="1" i="1" dirty="0">
                <a:effectLst/>
                <a:latin typeface="Calibri" panose="020F0502020204030204" pitchFamily="34" charset="0"/>
                <a:cs typeface="Calibri" panose="020F0502020204030204" pitchFamily="34" charset="0"/>
              </a:rPr>
              <a:t>Display the names of the unique launch sites in the space mission?</a:t>
            </a:r>
          </a:p>
          <a:p>
            <a:pPr algn="l"/>
            <a:r>
              <a:rPr lang="en-US" sz="2000" dirty="0">
                <a:latin typeface="Calibri" panose="020F0502020204030204" pitchFamily="34" charset="0"/>
                <a:cs typeface="Calibri" panose="020F0502020204030204" pitchFamily="34" charset="0"/>
              </a:rPr>
              <a:t>Answer: </a:t>
            </a:r>
          </a:p>
          <a:p>
            <a:pPr lvl="1"/>
            <a:r>
              <a:rPr lang="en-US" sz="2000" dirty="0">
                <a:effectLst/>
                <a:latin typeface="Calibri" panose="020F0502020204030204" pitchFamily="34" charset="0"/>
                <a:cs typeface="Calibri" panose="020F0502020204030204" pitchFamily="34" charset="0"/>
              </a:rPr>
              <a:t>CCAFS LC-40</a:t>
            </a:r>
          </a:p>
          <a:p>
            <a:pPr lvl="1"/>
            <a:r>
              <a:rPr lang="en-US" sz="2000" dirty="0">
                <a:latin typeface="Calibri" panose="020F0502020204030204" pitchFamily="34" charset="0"/>
                <a:cs typeface="Calibri" panose="020F0502020204030204" pitchFamily="34" charset="0"/>
              </a:rPr>
              <a:t>CCAFS SLC-40</a:t>
            </a:r>
          </a:p>
          <a:p>
            <a:pPr lvl="1"/>
            <a:r>
              <a:rPr lang="en-US" sz="2000" dirty="0">
                <a:effectLst/>
                <a:latin typeface="Calibri" panose="020F0502020204030204" pitchFamily="34" charset="0"/>
                <a:cs typeface="Calibri" panose="020F0502020204030204" pitchFamily="34" charset="0"/>
              </a:rPr>
              <a:t>KSC LC-39A</a:t>
            </a:r>
          </a:p>
          <a:p>
            <a:pPr lvl="1"/>
            <a:r>
              <a:rPr lang="en-US" sz="2000" dirty="0">
                <a:latin typeface="Calibri" panose="020F0502020204030204" pitchFamily="34" charset="0"/>
                <a:cs typeface="Calibri" panose="020F0502020204030204" pitchFamily="34" charset="0"/>
              </a:rPr>
              <a:t>VAFB SLC-4E</a:t>
            </a:r>
            <a:endParaRPr lang="en-US" sz="2000" dirty="0">
              <a:effectLst/>
              <a:latin typeface="Calibri" panose="020F0502020204030204" pitchFamily="34" charset="0"/>
              <a:cs typeface="Calibri" panose="020F0502020204030204" pitchFamily="34" charset="0"/>
            </a:endParaRPr>
          </a:p>
          <a:p>
            <a:pPr algn="l"/>
            <a:endParaRPr lang="en-US" sz="2000" b="1" i="1" dirty="0">
              <a:effectLst/>
              <a:latin typeface="Calibri" panose="020F0502020204030204" pitchFamily="34" charset="0"/>
              <a:cs typeface="Calibri" panose="020F0502020204030204" pitchFamily="34" charset="0"/>
            </a:endParaRPr>
          </a:p>
          <a:p>
            <a:pPr algn="l"/>
            <a:endParaRPr lang="en-US" sz="2000" b="1" i="1" dirty="0">
              <a:effectLst/>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25</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72785097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Site Names Begin with 'CCA'</a:t>
            </a:r>
          </a:p>
        </p:txBody>
      </p:sp>
      <p:pic>
        <p:nvPicPr>
          <p:cNvPr id="8" name="Picture 7" descr="Logo, company name&#10;&#10;Description automatically generated">
            <a:extLst>
              <a:ext uri="{FF2B5EF4-FFF2-40B4-BE49-F238E27FC236}">
                <a16:creationId xmlns:a16="http://schemas.microsoft.com/office/drawing/2014/main" id="{52802A58-A427-4CB1-BF72-FF561338D08B}"/>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8814DB0B-8EC2-46B6-B5C5-76AD28135A78}"/>
              </a:ext>
            </a:extLst>
          </p:cNvPr>
          <p:cNvPicPr>
            <a:picLocks noChangeAspect="1"/>
          </p:cNvPicPr>
          <p:nvPr/>
        </p:nvPicPr>
        <p:blipFill>
          <a:blip r:embed="rId3"/>
          <a:stretch>
            <a:fillRect/>
          </a:stretch>
        </p:blipFill>
        <p:spPr>
          <a:xfrm>
            <a:off x="1387914" y="2386428"/>
            <a:ext cx="3276300" cy="427846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Display 5 records where launch sites begin with the string 'CCA'</a:t>
            </a:r>
          </a:p>
          <a:p>
            <a:pPr algn="l"/>
            <a:r>
              <a:rPr lang="en-US" sz="2000" dirty="0">
                <a:cs typeface="Calibri" panose="020F0502020204030204" pitchFamily="34" charset="0"/>
              </a:rPr>
              <a:t>Answer: </a:t>
            </a:r>
          </a:p>
          <a:p>
            <a:pPr lvl="1"/>
            <a:r>
              <a:rPr lang="en-US" sz="2000" dirty="0">
                <a:effectLst/>
                <a:cs typeface="Calibri" panose="020F0502020204030204" pitchFamily="34" charset="0"/>
              </a:rPr>
              <a:t>CCAFS LC-40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26</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79473865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Total Payload Mass</a:t>
            </a:r>
          </a:p>
        </p:txBody>
      </p:sp>
      <p:pic>
        <p:nvPicPr>
          <p:cNvPr id="8" name="Picture 7" descr="Logo, company name&#10;&#10;Description automatically generated">
            <a:extLst>
              <a:ext uri="{FF2B5EF4-FFF2-40B4-BE49-F238E27FC236}">
                <a16:creationId xmlns:a16="http://schemas.microsoft.com/office/drawing/2014/main" id="{C904E5B2-E677-413D-BB2B-54CFEFA2A6F8}"/>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9" name="Picture 8">
            <a:extLst>
              <a:ext uri="{FF2B5EF4-FFF2-40B4-BE49-F238E27FC236}">
                <a16:creationId xmlns:a16="http://schemas.microsoft.com/office/drawing/2014/main" id="{099DE996-9D67-4635-A049-6300F809539D}"/>
              </a:ext>
            </a:extLst>
          </p:cNvPr>
          <p:cNvPicPr>
            <a:picLocks noChangeAspect="1"/>
          </p:cNvPicPr>
          <p:nvPr/>
        </p:nvPicPr>
        <p:blipFill>
          <a:blip r:embed="rId3"/>
          <a:stretch>
            <a:fillRect/>
          </a:stretch>
        </p:blipFill>
        <p:spPr>
          <a:xfrm>
            <a:off x="620337" y="2381099"/>
            <a:ext cx="4799612" cy="397525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Display the total payload mass carried by boosters launched by NASA (CRS)</a:t>
            </a:r>
          </a:p>
          <a:p>
            <a:pPr algn="l"/>
            <a:r>
              <a:rPr lang="en-US" sz="2000" dirty="0">
                <a:cs typeface="Calibri" panose="020F0502020204030204" pitchFamily="34" charset="0"/>
              </a:rPr>
              <a:t>Answer: </a:t>
            </a:r>
          </a:p>
          <a:p>
            <a:pPr lvl="1"/>
            <a:r>
              <a:rPr lang="en-US" sz="2000" dirty="0">
                <a:cs typeface="Calibri" panose="020F0502020204030204" pitchFamily="34" charset="0"/>
              </a:rPr>
              <a:t>45596</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27</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401001474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Average Payload Mass by F9 v1.1</a:t>
            </a:r>
          </a:p>
        </p:txBody>
      </p:sp>
      <p:pic>
        <p:nvPicPr>
          <p:cNvPr id="7" name="Picture 6" descr="Logo, company name&#10;&#10;Description automatically generated">
            <a:extLst>
              <a:ext uri="{FF2B5EF4-FFF2-40B4-BE49-F238E27FC236}">
                <a16:creationId xmlns:a16="http://schemas.microsoft.com/office/drawing/2014/main" id="{A69E08F5-5EDE-4066-97CB-A91EBC271258}"/>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B63F79F9-DA7B-46D5-B510-D6DE783935E4}"/>
              </a:ext>
            </a:extLst>
          </p:cNvPr>
          <p:cNvPicPr>
            <a:picLocks noChangeAspect="1"/>
          </p:cNvPicPr>
          <p:nvPr/>
        </p:nvPicPr>
        <p:blipFill>
          <a:blip r:embed="rId3"/>
          <a:stretch>
            <a:fillRect/>
          </a:stretch>
        </p:blipFill>
        <p:spPr>
          <a:xfrm>
            <a:off x="395502" y="2525262"/>
            <a:ext cx="5261125" cy="3831088"/>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Display average payload mass carried by booster version F9 v1.1</a:t>
            </a:r>
          </a:p>
          <a:p>
            <a:pPr algn="l"/>
            <a:r>
              <a:rPr lang="en-US" sz="2000" dirty="0">
                <a:cs typeface="Calibri" panose="020F0502020204030204" pitchFamily="34" charset="0"/>
              </a:rPr>
              <a:t>Answer: </a:t>
            </a:r>
          </a:p>
          <a:p>
            <a:pPr lvl="1"/>
            <a:r>
              <a:rPr lang="en-US" sz="2000" dirty="0">
                <a:cs typeface="Calibri" panose="020F0502020204030204" pitchFamily="34" charset="0"/>
              </a:rPr>
              <a:t>2928</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28</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73556052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First Successful Ground Landing Date</a:t>
            </a:r>
          </a:p>
        </p:txBody>
      </p:sp>
      <p:pic>
        <p:nvPicPr>
          <p:cNvPr id="7" name="Picture 6" descr="Logo, company name&#10;&#10;Description automatically generated">
            <a:extLst>
              <a:ext uri="{FF2B5EF4-FFF2-40B4-BE49-F238E27FC236}">
                <a16:creationId xmlns:a16="http://schemas.microsoft.com/office/drawing/2014/main" id="{EF9266AC-646D-4705-86EF-251270823ADD}"/>
              </a:ext>
            </a:extLst>
          </p:cNvPr>
          <p:cNvPicPr>
            <a:picLocks noChangeAspect="1"/>
          </p:cNvPicPr>
          <p:nvPr/>
        </p:nvPicPr>
        <p:blipFill>
          <a:blip r:embed="rId3"/>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A2D6E486-500C-4980-AA6D-3E38BC06F470}"/>
              </a:ext>
            </a:extLst>
          </p:cNvPr>
          <p:cNvPicPr>
            <a:picLocks noChangeAspect="1"/>
          </p:cNvPicPr>
          <p:nvPr/>
        </p:nvPicPr>
        <p:blipFill>
          <a:blip r:embed="rId4"/>
          <a:stretch>
            <a:fillRect/>
          </a:stretch>
        </p:blipFill>
        <p:spPr>
          <a:xfrm>
            <a:off x="231953" y="2408141"/>
            <a:ext cx="5572700" cy="287448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List the date when the first successful landing outcome in ground pad was achieved.</a:t>
            </a:r>
          </a:p>
          <a:p>
            <a:pPr algn="l"/>
            <a:r>
              <a:rPr lang="en-US" sz="2000" dirty="0">
                <a:cs typeface="Calibri" panose="020F0502020204030204" pitchFamily="34" charset="0"/>
              </a:rPr>
              <a:t>Answer: </a:t>
            </a:r>
          </a:p>
          <a:p>
            <a:pPr lvl="1"/>
            <a:r>
              <a:rPr lang="en-US" sz="2000" dirty="0">
                <a:cs typeface="Calibri" panose="020F0502020204030204" pitchFamily="34" charset="0"/>
              </a:rPr>
              <a:t>12/22/2015</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29</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4346799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D505C467-FC2A-43AB-8A8B-F6FE8F678D50}"/>
              </a:ext>
            </a:extLst>
          </p:cNvPr>
          <p:cNvPicPr>
            <a:picLocks noChangeAspect="1"/>
          </p:cNvPicPr>
          <p:nvPr/>
        </p:nvPicPr>
        <p:blipFill>
          <a:blip r:embed="rId4">
            <a:alphaModFix amt="5000"/>
          </a:blip>
          <a:stretch>
            <a:fillRect/>
          </a:stretch>
        </p:blipFill>
        <p:spPr>
          <a:xfrm>
            <a:off x="1334385" y="2308046"/>
            <a:ext cx="9386852" cy="2931211"/>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222372" y="1628125"/>
            <a:ext cx="6547356" cy="44044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Executive Summary</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Introduction</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Methodology</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Results</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Conclusion</a:t>
            </a:r>
          </a:p>
          <a:p>
            <a:pPr>
              <a:lnSpc>
                <a:spcPct val="100000"/>
              </a:lnSpc>
              <a:spcBef>
                <a:spcPts val="1400"/>
              </a:spcBef>
            </a:pPr>
            <a:r>
              <a:rPr lang="en-US" sz="3000" b="1" dirty="0">
                <a:solidFill>
                  <a:schemeClr val="accent3">
                    <a:lumMod val="25000"/>
                  </a:schemeClr>
                </a:solidFill>
                <a:latin typeface="Abadi" panose="020B0604020104020204" pitchFamily="34" charset="0"/>
                <a:cs typeface="Times New Roman" panose="020206030504050203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Table of Contents</a:t>
            </a:r>
          </a:p>
          <a:p>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Successful Drone Ship Landing with Payload between 4000 and 6000</a:t>
            </a:r>
          </a:p>
        </p:txBody>
      </p:sp>
      <p:pic>
        <p:nvPicPr>
          <p:cNvPr id="7" name="Picture 6" descr="Logo, company name&#10;&#10;Description automatically generated">
            <a:extLst>
              <a:ext uri="{FF2B5EF4-FFF2-40B4-BE49-F238E27FC236}">
                <a16:creationId xmlns:a16="http://schemas.microsoft.com/office/drawing/2014/main" id="{3F78E330-EC06-49C4-914A-B43A47C12E21}"/>
              </a:ext>
            </a:extLst>
          </p:cNvPr>
          <p:cNvPicPr>
            <a:picLocks noChangeAspect="1"/>
          </p:cNvPicPr>
          <p:nvPr/>
        </p:nvPicPr>
        <p:blipFill>
          <a:blip r:embed="rId3"/>
          <a:stretch>
            <a:fillRect/>
          </a:stretch>
        </p:blipFill>
        <p:spPr>
          <a:xfrm>
            <a:off x="481584" y="1076648"/>
            <a:ext cx="5077118" cy="1586599"/>
          </a:xfrm>
          <a:prstGeom prst="rect">
            <a:avLst/>
          </a:prstGeom>
        </p:spPr>
      </p:pic>
      <p:pic>
        <p:nvPicPr>
          <p:cNvPr id="3" name="Picture 2">
            <a:extLst>
              <a:ext uri="{FF2B5EF4-FFF2-40B4-BE49-F238E27FC236}">
                <a16:creationId xmlns:a16="http://schemas.microsoft.com/office/drawing/2014/main" id="{3AB1A7B7-0199-48BB-A6C2-0C5103C6B0A9}"/>
              </a:ext>
            </a:extLst>
          </p:cNvPr>
          <p:cNvPicPr>
            <a:picLocks noChangeAspect="1"/>
          </p:cNvPicPr>
          <p:nvPr/>
        </p:nvPicPr>
        <p:blipFill>
          <a:blip r:embed="rId4"/>
          <a:stretch>
            <a:fillRect/>
          </a:stretch>
        </p:blipFill>
        <p:spPr>
          <a:xfrm>
            <a:off x="1019962" y="2340943"/>
            <a:ext cx="4000361" cy="393239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4151574"/>
          </a:xfrm>
          <a:prstGeom prst="rect">
            <a:avLst/>
          </a:prstGeom>
        </p:spPr>
        <p:txBody>
          <a:bodyPr vert="horz" lIns="91440" tIns="45720" rIns="91440" bIns="45720" rtlCol="0">
            <a:normAutofit fontScale="92500" lnSpcReduction="10000"/>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List the names of the boosters which have success in drone ship and have payload mass greater than 4000 but less than 6000</a:t>
            </a:r>
          </a:p>
          <a:p>
            <a:pPr algn="l"/>
            <a:r>
              <a:rPr lang="en-US" sz="2000" dirty="0">
                <a:cs typeface="Calibri" panose="020F0502020204030204" pitchFamily="34" charset="0"/>
              </a:rPr>
              <a:t>Answer: </a:t>
            </a:r>
          </a:p>
          <a:p>
            <a:pPr lvl="1"/>
            <a:r>
              <a:rPr lang="en-US" sz="2000" dirty="0">
                <a:cs typeface="Calibri" panose="020F0502020204030204" pitchFamily="34" charset="0"/>
              </a:rPr>
              <a:t>F9 FT B1021.1</a:t>
            </a:r>
          </a:p>
          <a:p>
            <a:pPr lvl="1"/>
            <a:r>
              <a:rPr lang="en-US" sz="2000" dirty="0">
                <a:cs typeface="Calibri" panose="020F0502020204030204" pitchFamily="34" charset="0"/>
              </a:rPr>
              <a:t>F9 FT B1023.1</a:t>
            </a:r>
          </a:p>
          <a:p>
            <a:pPr lvl="1"/>
            <a:r>
              <a:rPr lang="en-US" sz="2000" dirty="0">
                <a:cs typeface="Calibri" panose="020F0502020204030204" pitchFamily="34" charset="0"/>
              </a:rPr>
              <a:t>F9 FT B1029.2</a:t>
            </a:r>
          </a:p>
          <a:p>
            <a:pPr lvl="1"/>
            <a:r>
              <a:rPr lang="en-US" sz="2000" dirty="0">
                <a:cs typeface="Calibri" panose="020F0502020204030204" pitchFamily="34" charset="0"/>
              </a:rPr>
              <a:t>F9 FT B1038.1</a:t>
            </a:r>
          </a:p>
          <a:p>
            <a:pPr lvl="1"/>
            <a:r>
              <a:rPr lang="en-US" sz="2000" dirty="0">
                <a:cs typeface="Calibri" panose="020F0502020204030204" pitchFamily="34" charset="0"/>
              </a:rPr>
              <a:t>F9 B4 B1042.1</a:t>
            </a:r>
          </a:p>
          <a:p>
            <a:pPr lvl="1"/>
            <a:r>
              <a:rPr lang="en-US" sz="2000" dirty="0">
                <a:cs typeface="Calibri" panose="020F0502020204030204" pitchFamily="34" charset="0"/>
              </a:rPr>
              <a:t>F9 B4 B1045.1</a:t>
            </a:r>
          </a:p>
          <a:p>
            <a:pPr lvl="1"/>
            <a:r>
              <a:rPr lang="en-US" sz="2000" dirty="0">
                <a:cs typeface="Calibri" panose="020F0502020204030204" pitchFamily="34" charset="0"/>
              </a:rPr>
              <a:t>F9 B4 B1046.1</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30</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63939953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a:solidFill>
                  <a:schemeClr val="tx1"/>
                </a:solidFill>
                <a:latin typeface="+mj-lt"/>
                <a:ea typeface="+mj-ea"/>
                <a:cs typeface="+mj-cs"/>
              </a:rPr>
              <a:t>Total Number of Successful and Failure Mission Outcomes</a:t>
            </a:r>
          </a:p>
        </p:txBody>
      </p:sp>
      <p:pic>
        <p:nvPicPr>
          <p:cNvPr id="7" name="Picture 6" descr="Logo, company name&#10;&#10;Description automatically generated">
            <a:extLst>
              <a:ext uri="{FF2B5EF4-FFF2-40B4-BE49-F238E27FC236}">
                <a16:creationId xmlns:a16="http://schemas.microsoft.com/office/drawing/2014/main" id="{A6A73196-51B6-415E-BEE6-7748E063AA6F}"/>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6D037106-909E-4059-B54F-D09139A1DBCA}"/>
              </a:ext>
            </a:extLst>
          </p:cNvPr>
          <p:cNvPicPr>
            <a:picLocks noChangeAspect="1"/>
          </p:cNvPicPr>
          <p:nvPr/>
        </p:nvPicPr>
        <p:blipFill>
          <a:blip r:embed="rId3"/>
          <a:stretch>
            <a:fillRect/>
          </a:stretch>
        </p:blipFill>
        <p:spPr>
          <a:xfrm>
            <a:off x="838200" y="2330096"/>
            <a:ext cx="4355538" cy="402625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List the total number of successful and failure mission outcomes</a:t>
            </a:r>
          </a:p>
          <a:p>
            <a:pPr algn="l"/>
            <a:r>
              <a:rPr lang="en-US" sz="2000" dirty="0">
                <a:cs typeface="Calibri" panose="020F0502020204030204" pitchFamily="34" charset="0"/>
              </a:rPr>
              <a:t>Answer: </a:t>
            </a:r>
          </a:p>
          <a:p>
            <a:pPr lvl="1"/>
            <a:r>
              <a:rPr lang="en-US" sz="2000" dirty="0">
                <a:cs typeface="Calibri" panose="020F0502020204030204" pitchFamily="34" charset="0"/>
              </a:rPr>
              <a:t>Failure: 1</a:t>
            </a:r>
          </a:p>
          <a:p>
            <a:pPr lvl="1"/>
            <a:r>
              <a:rPr lang="en-US" sz="2000" dirty="0">
                <a:cs typeface="Calibri" panose="020F0502020204030204" pitchFamily="34" charset="0"/>
              </a:rPr>
              <a:t>Success: 99</a:t>
            </a:r>
          </a:p>
          <a:p>
            <a:pPr lvl="1"/>
            <a:r>
              <a:rPr lang="en-US" sz="2000" dirty="0">
                <a:cs typeface="Calibri" panose="020F0502020204030204" pitchFamily="34" charset="0"/>
              </a:rPr>
              <a:t>Unclear: 1</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31</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75697264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Boosters Carried Maximum Payload</a:t>
            </a:r>
          </a:p>
        </p:txBody>
      </p:sp>
      <p:pic>
        <p:nvPicPr>
          <p:cNvPr id="7" name="Picture 6" descr="Logo, company name&#10;&#10;Description automatically generated">
            <a:extLst>
              <a:ext uri="{FF2B5EF4-FFF2-40B4-BE49-F238E27FC236}">
                <a16:creationId xmlns:a16="http://schemas.microsoft.com/office/drawing/2014/main" id="{2D1CC43B-C006-4838-86E0-D3EEB548B94C}"/>
              </a:ext>
            </a:extLst>
          </p:cNvPr>
          <p:cNvPicPr>
            <a:picLocks noChangeAspect="1"/>
          </p:cNvPicPr>
          <p:nvPr/>
        </p:nvPicPr>
        <p:blipFill>
          <a:blip r:embed="rId3"/>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84746591-167A-4657-9453-0F5297062D89}"/>
              </a:ext>
            </a:extLst>
          </p:cNvPr>
          <p:cNvPicPr>
            <a:picLocks noChangeAspect="1"/>
          </p:cNvPicPr>
          <p:nvPr/>
        </p:nvPicPr>
        <p:blipFill>
          <a:blip r:embed="rId4"/>
          <a:stretch>
            <a:fillRect/>
          </a:stretch>
        </p:blipFill>
        <p:spPr>
          <a:xfrm>
            <a:off x="1110352" y="2486891"/>
            <a:ext cx="3814939" cy="423458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2"/>
            <a:ext cx="5128773" cy="4514565"/>
          </a:xfrm>
          <a:prstGeom prst="rect">
            <a:avLst/>
          </a:prstGeom>
        </p:spPr>
        <p:txBody>
          <a:bodyPr vert="horz" lIns="91440" tIns="45720" rIns="91440" bIns="45720" rtlCol="0">
            <a:normAutofit fontScale="85000" lnSpcReduction="20000"/>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200" b="1" i="1" dirty="0">
                <a:effectLst/>
              </a:rPr>
              <a:t>List the names of the </a:t>
            </a:r>
            <a:r>
              <a:rPr lang="en-US" sz="2200" b="1" i="1" dirty="0" err="1">
                <a:effectLst/>
              </a:rPr>
              <a:t>booster_versions</a:t>
            </a:r>
            <a:r>
              <a:rPr lang="en-US" sz="2200" b="1" i="1" dirty="0">
                <a:effectLst/>
              </a:rPr>
              <a:t> which have carried the maximum payload mass. Use a subquery</a:t>
            </a:r>
          </a:p>
          <a:p>
            <a:pPr algn="l"/>
            <a:r>
              <a:rPr lang="en-US" sz="2000" dirty="0">
                <a:cs typeface="Calibri" panose="020F0502020204030204" pitchFamily="34" charset="0"/>
              </a:rPr>
              <a:t>Answer: </a:t>
            </a:r>
          </a:p>
          <a:p>
            <a:pPr lvl="1"/>
            <a:r>
              <a:rPr lang="en-US" sz="2000" dirty="0">
                <a:cs typeface="Calibri" panose="020F0502020204030204" pitchFamily="34" charset="0"/>
              </a:rPr>
              <a:t>F9 FT B1048.4</a:t>
            </a:r>
          </a:p>
          <a:p>
            <a:pPr lvl="1"/>
            <a:r>
              <a:rPr lang="en-US" sz="2000" dirty="0">
                <a:cs typeface="Calibri" panose="020F0502020204030204" pitchFamily="34" charset="0"/>
              </a:rPr>
              <a:t>F9 FT B1048.4</a:t>
            </a:r>
          </a:p>
          <a:p>
            <a:pPr lvl="1"/>
            <a:r>
              <a:rPr lang="en-US" sz="2000" dirty="0">
                <a:cs typeface="Calibri" panose="020F0502020204030204" pitchFamily="34" charset="0"/>
              </a:rPr>
              <a:t>F9 FT B1051.3</a:t>
            </a:r>
          </a:p>
          <a:p>
            <a:pPr lvl="1"/>
            <a:r>
              <a:rPr lang="en-US" sz="2000" dirty="0">
                <a:cs typeface="Calibri" panose="020F0502020204030204" pitchFamily="34" charset="0"/>
              </a:rPr>
              <a:t>F9 FT B1056.4</a:t>
            </a:r>
          </a:p>
          <a:p>
            <a:pPr lvl="1"/>
            <a:r>
              <a:rPr lang="en-US" sz="2000" dirty="0">
                <a:cs typeface="Calibri" panose="020F0502020204030204" pitchFamily="34" charset="0"/>
              </a:rPr>
              <a:t>F9 FT B1048.5</a:t>
            </a:r>
          </a:p>
          <a:p>
            <a:pPr lvl="1"/>
            <a:r>
              <a:rPr lang="en-US" sz="2000" dirty="0">
                <a:cs typeface="Calibri" panose="020F0502020204030204" pitchFamily="34" charset="0"/>
              </a:rPr>
              <a:t>F9 FT B1051.4</a:t>
            </a:r>
          </a:p>
          <a:p>
            <a:pPr lvl="1"/>
            <a:r>
              <a:rPr lang="en-US" sz="2000" dirty="0">
                <a:cs typeface="Calibri" panose="020F0502020204030204" pitchFamily="34" charset="0"/>
              </a:rPr>
              <a:t>F9 FT B1049.5</a:t>
            </a:r>
          </a:p>
          <a:p>
            <a:pPr lvl="1"/>
            <a:r>
              <a:rPr lang="en-US" sz="2000" dirty="0">
                <a:cs typeface="Calibri" panose="020F0502020204030204" pitchFamily="34" charset="0"/>
              </a:rPr>
              <a:t>F9 FT B1060.2</a:t>
            </a:r>
          </a:p>
          <a:p>
            <a:pPr lvl="1"/>
            <a:r>
              <a:rPr lang="en-US" sz="2000" dirty="0">
                <a:cs typeface="Calibri" panose="020F0502020204030204" pitchFamily="34" charset="0"/>
              </a:rPr>
              <a:t>F9 FT B1058.3</a:t>
            </a:r>
          </a:p>
          <a:p>
            <a:pPr lvl="1"/>
            <a:r>
              <a:rPr lang="en-US" sz="2000" dirty="0">
                <a:cs typeface="Calibri" panose="020F0502020204030204" pitchFamily="34" charset="0"/>
              </a:rPr>
              <a:t>F9 FT B1051.6</a:t>
            </a:r>
          </a:p>
          <a:p>
            <a:pPr lvl="1"/>
            <a:r>
              <a:rPr lang="en-US" sz="2000" dirty="0">
                <a:cs typeface="Calibri" panose="020F0502020204030204" pitchFamily="34" charset="0"/>
              </a:rPr>
              <a:t>F9 FT B1060.3</a:t>
            </a:r>
          </a:p>
          <a:p>
            <a:pPr lvl="1"/>
            <a:r>
              <a:rPr lang="en-US" sz="2000" dirty="0">
                <a:cs typeface="Calibri" panose="020F0502020204030204" pitchFamily="34" charset="0"/>
              </a:rPr>
              <a:t>F9 FT B1049.7</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32</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56664639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2015 Launch Records</a:t>
            </a:r>
          </a:p>
        </p:txBody>
      </p:sp>
      <p:pic>
        <p:nvPicPr>
          <p:cNvPr id="7" name="Picture 6" descr="Logo, company name&#10;&#10;Description automatically generated">
            <a:extLst>
              <a:ext uri="{FF2B5EF4-FFF2-40B4-BE49-F238E27FC236}">
                <a16:creationId xmlns:a16="http://schemas.microsoft.com/office/drawing/2014/main" id="{7A203F6D-F8F5-4307-BD0E-5D4EE2D8EB54}"/>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EEF2DD75-7B89-4F81-AA98-832B588DB576}"/>
              </a:ext>
            </a:extLst>
          </p:cNvPr>
          <p:cNvPicPr>
            <a:picLocks noChangeAspect="1"/>
          </p:cNvPicPr>
          <p:nvPr/>
        </p:nvPicPr>
        <p:blipFill>
          <a:blip r:embed="rId3"/>
          <a:stretch>
            <a:fillRect/>
          </a:stretch>
        </p:blipFill>
        <p:spPr>
          <a:xfrm>
            <a:off x="100175" y="2514317"/>
            <a:ext cx="5851779" cy="298790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List the failed </a:t>
            </a:r>
            <a:r>
              <a:rPr lang="en-US" sz="2000" b="1" i="1" dirty="0" err="1">
                <a:effectLst/>
              </a:rPr>
              <a:t>landing_outcomes</a:t>
            </a:r>
            <a:r>
              <a:rPr lang="en-US" sz="2000" b="1" i="1" dirty="0">
                <a:effectLst/>
              </a:rPr>
              <a:t> in drone ship, their booster versions, and launch site names for in year 2015</a:t>
            </a:r>
          </a:p>
          <a:p>
            <a:pPr algn="l"/>
            <a:r>
              <a:rPr lang="en-US" sz="2000" dirty="0">
                <a:cs typeface="Calibri" panose="020F0502020204030204" pitchFamily="34" charset="0"/>
              </a:rPr>
              <a:t>Answer: </a:t>
            </a:r>
          </a:p>
          <a:p>
            <a:pPr lvl="1"/>
            <a:r>
              <a:rPr lang="en-US" sz="2000" dirty="0">
                <a:cs typeface="Calibri" panose="020F0502020204030204" pitchFamily="34" charset="0"/>
              </a:rPr>
              <a:t>Failure (drone ship)	F9 v1.1 B1012	CCAFS LC-40	2015-01-10</a:t>
            </a:r>
          </a:p>
          <a:p>
            <a:pPr lvl="1"/>
            <a:r>
              <a:rPr lang="en-US" sz="2000" dirty="0">
                <a:cs typeface="Calibri" panose="020F0502020204030204" pitchFamily="34" charset="0"/>
              </a:rPr>
              <a:t>Failure (drone ship)	F9 v1.1 B1015	CCAFS LC-40	2015-04-14</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33</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39843913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Rank Landing Outcomes Between 2010-06-04 and 2017-03-20</a:t>
            </a:r>
          </a:p>
        </p:txBody>
      </p:sp>
      <p:pic>
        <p:nvPicPr>
          <p:cNvPr id="7" name="Picture 6" descr="Logo, company name&#10;&#10;Description automatically generated">
            <a:extLst>
              <a:ext uri="{FF2B5EF4-FFF2-40B4-BE49-F238E27FC236}">
                <a16:creationId xmlns:a16="http://schemas.microsoft.com/office/drawing/2014/main" id="{21F36B73-A435-4DCB-94D1-12D32673C02E}"/>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8" name="Picture 7">
            <a:extLst>
              <a:ext uri="{FF2B5EF4-FFF2-40B4-BE49-F238E27FC236}">
                <a16:creationId xmlns:a16="http://schemas.microsoft.com/office/drawing/2014/main" id="{EFD5EDC8-D0E9-4CB7-B1D9-DE65FF11C65E}"/>
              </a:ext>
            </a:extLst>
          </p:cNvPr>
          <p:cNvPicPr>
            <a:picLocks noChangeAspect="1"/>
          </p:cNvPicPr>
          <p:nvPr/>
        </p:nvPicPr>
        <p:blipFill>
          <a:blip r:embed="rId3"/>
          <a:stretch>
            <a:fillRect/>
          </a:stretch>
        </p:blipFill>
        <p:spPr>
          <a:xfrm>
            <a:off x="935004" y="2313186"/>
            <a:ext cx="4182120" cy="442812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fontScale="85000" lnSpcReduction="20000"/>
          </a:bodyPr>
          <a:lstStyle/>
          <a:p>
            <a:pPr>
              <a:spcBef>
                <a:spcPts val="1400"/>
              </a:spcBef>
            </a:pPr>
            <a:r>
              <a:rPr lang="en-US" sz="2000" dirty="0">
                <a:cs typeface="Calibri" panose="020F0502020204030204" pitchFamily="34" charset="0"/>
              </a:rPr>
              <a:t>The data scientist used an EDA SQL Database and SQL query to answer the following question:</a:t>
            </a:r>
          </a:p>
          <a:p>
            <a:pPr algn="l"/>
            <a:r>
              <a:rPr lang="en-US" sz="2000" b="1" i="1" dirty="0">
                <a:effectLst/>
              </a:rPr>
              <a:t>Rank the count of landing outcomes (such as Failure (drone ship) or Success (ground pad)) between the date 2010-06-04 and 2017-03-20, in descending order</a:t>
            </a:r>
          </a:p>
          <a:p>
            <a:pPr algn="l"/>
            <a:r>
              <a:rPr lang="en-US" sz="2000" dirty="0">
                <a:cs typeface="Calibri" panose="020F0502020204030204" pitchFamily="34" charset="0"/>
              </a:rPr>
              <a:t>Answer: </a:t>
            </a:r>
          </a:p>
          <a:p>
            <a:pPr lvl="1"/>
            <a:r>
              <a:rPr lang="en-US" sz="2000" dirty="0">
                <a:cs typeface="Calibri" panose="020F0502020204030204" pitchFamily="34" charset="0"/>
              </a:rPr>
              <a:t>No attempt		10</a:t>
            </a:r>
          </a:p>
          <a:p>
            <a:pPr lvl="1"/>
            <a:r>
              <a:rPr lang="en-US" sz="2000" dirty="0">
                <a:cs typeface="Calibri" panose="020F0502020204030204" pitchFamily="34" charset="0"/>
              </a:rPr>
              <a:t>Failure (drone ship)	5</a:t>
            </a:r>
          </a:p>
          <a:p>
            <a:pPr lvl="1"/>
            <a:r>
              <a:rPr lang="en-US" sz="2000" dirty="0">
                <a:cs typeface="Calibri" panose="020F0502020204030204" pitchFamily="34" charset="0"/>
              </a:rPr>
              <a:t>Success (drone ship)	5</a:t>
            </a:r>
          </a:p>
          <a:p>
            <a:pPr lvl="1"/>
            <a:r>
              <a:rPr lang="en-US" sz="2000" dirty="0">
                <a:cs typeface="Calibri" panose="020F0502020204030204" pitchFamily="34" charset="0"/>
              </a:rPr>
              <a:t>Controlled (ocean)	3</a:t>
            </a:r>
          </a:p>
          <a:p>
            <a:pPr lvl="1"/>
            <a:r>
              <a:rPr lang="en-US" sz="2000" dirty="0">
                <a:cs typeface="Calibri" panose="020F0502020204030204" pitchFamily="34" charset="0"/>
              </a:rPr>
              <a:t>Success (ground pad)	3</a:t>
            </a:r>
          </a:p>
          <a:p>
            <a:pPr lvl="1"/>
            <a:r>
              <a:rPr lang="en-US" sz="2000" dirty="0">
                <a:cs typeface="Calibri" panose="020F0502020204030204" pitchFamily="34" charset="0"/>
              </a:rPr>
              <a:t>Failure (parachute)	2</a:t>
            </a:r>
          </a:p>
          <a:p>
            <a:pPr lvl="1"/>
            <a:r>
              <a:rPr lang="en-US" sz="2000" dirty="0">
                <a:cs typeface="Calibri" panose="020F0502020204030204" pitchFamily="34" charset="0"/>
              </a:rPr>
              <a:t>Uncontrolled (ocean)	2</a:t>
            </a:r>
          </a:p>
          <a:p>
            <a:pPr lvl="1"/>
            <a:r>
              <a:rPr lang="en-US" sz="2000" dirty="0">
                <a:cs typeface="Calibri" panose="020F0502020204030204" pitchFamily="34" charset="0"/>
              </a:rPr>
              <a:t>Precluded (drone ship)	1</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34</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97516842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28232" y="365760"/>
            <a:ext cx="492861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All Launch Sites</a:t>
            </a:r>
          </a:p>
        </p:txBody>
      </p:sp>
      <p:pic>
        <p:nvPicPr>
          <p:cNvPr id="8" name="Picture 7">
            <a:extLst>
              <a:ext uri="{FF2B5EF4-FFF2-40B4-BE49-F238E27FC236}">
                <a16:creationId xmlns:a16="http://schemas.microsoft.com/office/drawing/2014/main" id="{082D20ED-7D68-48AA-9FD5-A280736B0186}"/>
              </a:ext>
            </a:extLst>
          </p:cNvPr>
          <p:cNvPicPr>
            <a:picLocks noChangeAspect="1"/>
          </p:cNvPicPr>
          <p:nvPr/>
        </p:nvPicPr>
        <p:blipFill>
          <a:blip r:embed="rId2"/>
          <a:stretch>
            <a:fillRect/>
          </a:stretch>
        </p:blipFill>
        <p:spPr>
          <a:xfrm>
            <a:off x="493776" y="400092"/>
            <a:ext cx="4855464" cy="2828307"/>
          </a:xfrm>
          <a:prstGeom prst="rect">
            <a:avLst/>
          </a:prstGeom>
        </p:spPr>
      </p:pic>
      <p:pic>
        <p:nvPicPr>
          <p:cNvPr id="7" name="Picture 6" descr="Logo, company name&#10;&#10;Description automatically generated">
            <a:extLst>
              <a:ext uri="{FF2B5EF4-FFF2-40B4-BE49-F238E27FC236}">
                <a16:creationId xmlns:a16="http://schemas.microsoft.com/office/drawing/2014/main" id="{5D80AC42-A835-4A57-918B-EBB5A2EB2582}"/>
              </a:ext>
            </a:extLst>
          </p:cNvPr>
          <p:cNvPicPr>
            <a:picLocks noChangeAspect="1"/>
          </p:cNvPicPr>
          <p:nvPr/>
        </p:nvPicPr>
        <p:blipFill>
          <a:blip r:embed="rId3"/>
          <a:stretch>
            <a:fillRect/>
          </a:stretch>
        </p:blipFill>
        <p:spPr>
          <a:xfrm>
            <a:off x="493776" y="4311682"/>
            <a:ext cx="4855464" cy="1517332"/>
          </a:xfrm>
          <a:prstGeom prst="rect">
            <a:avLst/>
          </a:prstGeom>
        </p:spPr>
      </p:pic>
      <p:cxnSp>
        <p:nvCxnSpPr>
          <p:cNvPr id="15" name="Straight Connector 14">
            <a:extLst>
              <a:ext uri="{FF2B5EF4-FFF2-40B4-BE49-F238E27FC236}">
                <a16:creationId xmlns:a16="http://schemas.microsoft.com/office/drawing/2014/main" id="{73FA79A8-0B2C-4219-95C7-D68CB57790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8232" y="2624328"/>
            <a:ext cx="4928616" cy="3538728"/>
          </a:xfrm>
          <a:prstGeom prst="rect">
            <a:avLst/>
          </a:prstGeom>
        </p:spPr>
        <p:txBody>
          <a:bodyPr vert="horz" lIns="91440" tIns="45720" rIns="91440" bIns="45720" rtlCol="0" anchor="t">
            <a:normAutofit/>
          </a:bodyPr>
          <a:lstStyle/>
          <a:p>
            <a:r>
              <a:rPr lang="en-US" sz="1900" dirty="0"/>
              <a:t>This map was produced by using the panda library: folium and inputting the data location through the data frame.</a:t>
            </a:r>
          </a:p>
          <a:p>
            <a:r>
              <a:rPr lang="en-US" sz="1900" dirty="0"/>
              <a:t>The importance of data visualization is to help the data scientist understand if location has any effect on successful launches and their risks.</a:t>
            </a:r>
          </a:p>
          <a:p>
            <a:r>
              <a:rPr lang="en-US" sz="1900" dirty="0"/>
              <a:t>This map shows all the locations of the launches.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16184" y="6355080"/>
            <a:ext cx="73152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alpha val="70000"/>
                  </a:schemeClr>
                </a:solidFill>
                <a:latin typeface="+mn-lt"/>
              </a:rPr>
              <a:pPr>
                <a:spcAft>
                  <a:spcPts val="600"/>
                </a:spcAft>
              </a:pPr>
              <a:t>36</a:t>
            </a:fld>
            <a:endParaRPr lang="en-US" sz="1200">
              <a:solidFill>
                <a:schemeClr val="tx1">
                  <a:tint val="75000"/>
                  <a:alpha val="70000"/>
                </a:schemeClr>
              </a:solidFill>
              <a:latin typeface="+mn-lt"/>
            </a:endParaRPr>
          </a:p>
        </p:txBody>
      </p:sp>
    </p:spTree>
    <p:extLst>
      <p:ext uri="{BB962C8B-B14F-4D97-AF65-F5344CB8AC3E}">
        <p14:creationId xmlns:p14="http://schemas.microsoft.com/office/powerpoint/2010/main" val="98167177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28232" y="365760"/>
            <a:ext cx="492861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Success Rate by Launch-Site</a:t>
            </a:r>
          </a:p>
        </p:txBody>
      </p:sp>
      <p:pic>
        <p:nvPicPr>
          <p:cNvPr id="4" name="Picture 3">
            <a:extLst>
              <a:ext uri="{FF2B5EF4-FFF2-40B4-BE49-F238E27FC236}">
                <a16:creationId xmlns:a16="http://schemas.microsoft.com/office/drawing/2014/main" id="{3656F3A7-05C0-43F9-AB93-24E520C89DF3}"/>
              </a:ext>
            </a:extLst>
          </p:cNvPr>
          <p:cNvPicPr>
            <a:picLocks noChangeAspect="1"/>
          </p:cNvPicPr>
          <p:nvPr/>
        </p:nvPicPr>
        <p:blipFill>
          <a:blip r:embed="rId2"/>
          <a:stretch>
            <a:fillRect/>
          </a:stretch>
        </p:blipFill>
        <p:spPr>
          <a:xfrm>
            <a:off x="493776" y="400092"/>
            <a:ext cx="4855464" cy="2828307"/>
          </a:xfrm>
          <a:prstGeom prst="rect">
            <a:avLst/>
          </a:prstGeom>
        </p:spPr>
      </p:pic>
      <p:pic>
        <p:nvPicPr>
          <p:cNvPr id="7" name="Picture 6" descr="Logo, company name&#10;&#10;Description automatically generated">
            <a:extLst>
              <a:ext uri="{FF2B5EF4-FFF2-40B4-BE49-F238E27FC236}">
                <a16:creationId xmlns:a16="http://schemas.microsoft.com/office/drawing/2014/main" id="{C7429F45-8E0D-494E-A140-CA230A13292B}"/>
              </a:ext>
            </a:extLst>
          </p:cNvPr>
          <p:cNvPicPr>
            <a:picLocks noChangeAspect="1"/>
          </p:cNvPicPr>
          <p:nvPr/>
        </p:nvPicPr>
        <p:blipFill>
          <a:blip r:embed="rId3"/>
          <a:stretch>
            <a:fillRect/>
          </a:stretch>
        </p:blipFill>
        <p:spPr>
          <a:xfrm>
            <a:off x="493776" y="4311682"/>
            <a:ext cx="4855464" cy="1517332"/>
          </a:xfrm>
          <a:prstGeom prst="rect">
            <a:avLst/>
          </a:prstGeom>
        </p:spPr>
      </p:pic>
      <p:cxnSp>
        <p:nvCxnSpPr>
          <p:cNvPr id="15" name="Straight Connector 14">
            <a:extLst>
              <a:ext uri="{FF2B5EF4-FFF2-40B4-BE49-F238E27FC236}">
                <a16:creationId xmlns:a16="http://schemas.microsoft.com/office/drawing/2014/main" id="{73FA79A8-0B2C-4219-95C7-D68CB57790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8232" y="2624328"/>
            <a:ext cx="4928616" cy="3538728"/>
          </a:xfrm>
          <a:prstGeom prst="rect">
            <a:avLst/>
          </a:prstGeom>
        </p:spPr>
        <p:txBody>
          <a:bodyPr vert="horz" lIns="91440" tIns="45720" rIns="91440" bIns="45720" rtlCol="0" anchor="t">
            <a:normAutofit/>
          </a:bodyPr>
          <a:lstStyle/>
          <a:p>
            <a:r>
              <a:rPr lang="en-US" sz="2000" dirty="0"/>
              <a:t>This map was produced by using the panda library of folium and inputting the data location through the data frame.</a:t>
            </a:r>
          </a:p>
          <a:p>
            <a:r>
              <a:rPr lang="en-US" sz="2000" dirty="0"/>
              <a:t>The importance of data visualization is to help the data scientist understand if location has any effect on successful launches and their risks.</a:t>
            </a:r>
          </a:p>
          <a:p>
            <a:r>
              <a:rPr lang="en-US" sz="2000" dirty="0"/>
              <a:t>This map shows the success/failed launches of each site by clicking on any circled marker, green means success and red means failure.</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16184" y="6355080"/>
            <a:ext cx="73152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alpha val="70000"/>
                  </a:schemeClr>
                </a:solidFill>
                <a:latin typeface="+mn-lt"/>
              </a:rPr>
              <a:pPr>
                <a:spcAft>
                  <a:spcPts val="600"/>
                </a:spcAft>
              </a:pPr>
              <a:t>37</a:t>
            </a:fld>
            <a:endParaRPr lang="en-US" sz="1200" dirty="0">
              <a:solidFill>
                <a:schemeClr val="tx1">
                  <a:tint val="75000"/>
                  <a:alpha val="70000"/>
                </a:schemeClr>
              </a:solidFill>
              <a:latin typeface="+mn-lt"/>
            </a:endParaRPr>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28232" y="365760"/>
            <a:ext cx="492861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Nearest Risks/Transportation</a:t>
            </a:r>
          </a:p>
        </p:txBody>
      </p:sp>
      <p:pic>
        <p:nvPicPr>
          <p:cNvPr id="7" name="Picture 6" descr="Logo, company name&#10;&#10;Description automatically generated">
            <a:extLst>
              <a:ext uri="{FF2B5EF4-FFF2-40B4-BE49-F238E27FC236}">
                <a16:creationId xmlns:a16="http://schemas.microsoft.com/office/drawing/2014/main" id="{C7429F45-8E0D-494E-A140-CA230A13292B}"/>
              </a:ext>
            </a:extLst>
          </p:cNvPr>
          <p:cNvPicPr>
            <a:picLocks noChangeAspect="1"/>
          </p:cNvPicPr>
          <p:nvPr/>
        </p:nvPicPr>
        <p:blipFill>
          <a:blip r:embed="rId2"/>
          <a:stretch>
            <a:fillRect/>
          </a:stretch>
        </p:blipFill>
        <p:spPr>
          <a:xfrm>
            <a:off x="493776" y="4311682"/>
            <a:ext cx="4855464" cy="1517332"/>
          </a:xfrm>
          <a:prstGeom prst="rect">
            <a:avLst/>
          </a:prstGeom>
        </p:spPr>
      </p:pic>
      <p:cxnSp>
        <p:nvCxnSpPr>
          <p:cNvPr id="15" name="Straight Connector 14">
            <a:extLst>
              <a:ext uri="{FF2B5EF4-FFF2-40B4-BE49-F238E27FC236}">
                <a16:creationId xmlns:a16="http://schemas.microsoft.com/office/drawing/2014/main" id="{73FA79A8-0B2C-4219-95C7-D68CB57790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8232" y="2624328"/>
            <a:ext cx="4928616" cy="3538728"/>
          </a:xfrm>
          <a:prstGeom prst="rect">
            <a:avLst/>
          </a:prstGeom>
        </p:spPr>
        <p:txBody>
          <a:bodyPr vert="horz" lIns="91440" tIns="45720" rIns="91440" bIns="45720" rtlCol="0" anchor="t">
            <a:normAutofit fontScale="92500" lnSpcReduction="20000"/>
          </a:bodyPr>
          <a:lstStyle/>
          <a:p>
            <a:r>
              <a:rPr lang="en-US" sz="2000" dirty="0"/>
              <a:t>This map was produced by using the panda library of folium and inputting the data location through the data frame.</a:t>
            </a:r>
          </a:p>
          <a:p>
            <a:r>
              <a:rPr lang="en-US" sz="2000" dirty="0"/>
              <a:t>The importance of data visualization is to help the data scientist understand if location has any effect on successful launches and their risks.</a:t>
            </a:r>
          </a:p>
          <a:p>
            <a:r>
              <a:rPr lang="en-US" sz="2000" dirty="0"/>
              <a:t>This map shows the nearest railroads, highways, and cities to determine the risks and modes of transportations from CCAFS LC 40 launch site.</a:t>
            </a:r>
          </a:p>
          <a:p>
            <a:pPr lvl="1"/>
            <a:r>
              <a:rPr lang="en-US" sz="1600" dirty="0"/>
              <a:t>Nearest Railroad = 0.35130446057664205 km</a:t>
            </a:r>
          </a:p>
          <a:p>
            <a:pPr lvl="1"/>
            <a:r>
              <a:rPr lang="en-US" sz="1600" dirty="0"/>
              <a:t>Nearest Highway = 0.5890306859613954 km</a:t>
            </a:r>
          </a:p>
          <a:p>
            <a:pPr lvl="1"/>
            <a:r>
              <a:rPr lang="en-US" sz="1600" dirty="0"/>
              <a:t>Nearest City = 25.065251129546912 km</a:t>
            </a:r>
          </a:p>
          <a:p>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16184" y="6355080"/>
            <a:ext cx="73152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alpha val="70000"/>
                  </a:schemeClr>
                </a:solidFill>
                <a:latin typeface="+mn-lt"/>
              </a:rPr>
              <a:pPr>
                <a:spcAft>
                  <a:spcPts val="600"/>
                </a:spcAft>
              </a:pPr>
              <a:t>38</a:t>
            </a:fld>
            <a:endParaRPr lang="en-US" sz="1200" dirty="0">
              <a:solidFill>
                <a:schemeClr val="tx1">
                  <a:tint val="75000"/>
                  <a:alpha val="70000"/>
                </a:schemeClr>
              </a:solidFill>
              <a:latin typeface="+mn-lt"/>
            </a:endParaRPr>
          </a:p>
        </p:txBody>
      </p:sp>
      <p:pic>
        <p:nvPicPr>
          <p:cNvPr id="6" name="Picture 5">
            <a:extLst>
              <a:ext uri="{FF2B5EF4-FFF2-40B4-BE49-F238E27FC236}">
                <a16:creationId xmlns:a16="http://schemas.microsoft.com/office/drawing/2014/main" id="{5FFF0990-1EDD-4938-AB38-A3FF75EBC552}"/>
              </a:ext>
            </a:extLst>
          </p:cNvPr>
          <p:cNvPicPr>
            <a:picLocks noChangeAspect="1"/>
          </p:cNvPicPr>
          <p:nvPr/>
        </p:nvPicPr>
        <p:blipFill>
          <a:blip r:embed="rId3"/>
          <a:stretch>
            <a:fillRect/>
          </a:stretch>
        </p:blipFill>
        <p:spPr>
          <a:xfrm>
            <a:off x="493777" y="365760"/>
            <a:ext cx="4855464" cy="2834005"/>
          </a:xfrm>
          <a:prstGeom prst="rect">
            <a:avLst/>
          </a:prstGeom>
        </p:spPr>
      </p:pic>
    </p:spTree>
    <p:extLst>
      <p:ext uri="{BB962C8B-B14F-4D97-AF65-F5344CB8AC3E}">
        <p14:creationId xmlns:p14="http://schemas.microsoft.com/office/powerpoint/2010/main" val="366694328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Background</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18742"/>
            <a:ext cx="10463387" cy="4899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Bef>
                <a:spcPts val="0"/>
              </a:spcBef>
            </a:pP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This project is being presented in the role of a data scientist working for the fictitious new rocket company, </a:t>
            </a:r>
            <a:r>
              <a:rPr lang="en-US" sz="2500" dirty="0" err="1">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SpaceY</a:t>
            </a: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 that would like to compete with SpaceX founded by Billionaire industrialist Allon Mask. </a:t>
            </a:r>
          </a:p>
          <a:p>
            <a:pPr>
              <a:lnSpc>
                <a:spcPct val="107000"/>
              </a:lnSpc>
              <a:spcBef>
                <a:spcPts val="0"/>
              </a:spcBef>
            </a:pPr>
            <a:endPar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endParaRPr>
          </a:p>
          <a:p>
            <a:pPr>
              <a:lnSpc>
                <a:spcPct val="107000"/>
              </a:lnSpc>
              <a:spcBef>
                <a:spcPts val="0"/>
              </a:spcBef>
            </a:pP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It was prepared for the IBM Applied Data Science Capstone course.</a:t>
            </a:r>
          </a:p>
          <a:p>
            <a:pPr>
              <a:lnSpc>
                <a:spcPct val="107000"/>
              </a:lnSpc>
              <a:spcBef>
                <a:spcPts val="0"/>
              </a:spcBef>
            </a:pPr>
            <a:endPar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endParaRPr>
          </a:p>
          <a:p>
            <a:pPr>
              <a:lnSpc>
                <a:spcPct val="107000"/>
              </a:lnSpc>
              <a:spcBef>
                <a:spcPts val="0"/>
              </a:spcBef>
            </a:pP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This </a:t>
            </a:r>
            <a:r>
              <a:rPr lang="en-US" sz="2500" dirty="0">
                <a:solidFill>
                  <a:srgbClr val="1F1F1F"/>
                </a:solidFill>
                <a:latin typeface="Abadi" panose="020B0604020104020204" pitchFamily="34" charset="0"/>
                <a:ea typeface="Times New Roman" panose="02020603050405020304" pitchFamily="18" charset="0"/>
                <a:cs typeface="Segoe UI" panose="020B0502040204020203" pitchFamily="34" charset="0"/>
              </a:rPr>
              <a:t>report </a:t>
            </a:r>
            <a:r>
              <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rPr>
              <a:t>includes the data scientist methodology, results, and conclusions on their findings.</a:t>
            </a:r>
          </a:p>
          <a:p>
            <a:pPr>
              <a:lnSpc>
                <a:spcPct val="107000"/>
              </a:lnSpc>
              <a:spcBef>
                <a:spcPts val="0"/>
              </a:spcBef>
            </a:pPr>
            <a:endParaRPr lang="en-US" sz="2500" dirty="0">
              <a:solidFill>
                <a:srgbClr val="1F1F1F"/>
              </a:solidFill>
              <a:effectLst/>
              <a:latin typeface="Abadi" panose="020B0604020104020204" pitchFamily="34" charset="0"/>
              <a:ea typeface="Times New Roman" panose="02020603050405020304" pitchFamily="18" charset="0"/>
              <a:cs typeface="Segoe UI" panose="020B0502040204020203" pitchFamily="34" charset="0"/>
            </a:endParaRPr>
          </a:p>
        </p:txBody>
      </p:sp>
      <p:pic>
        <p:nvPicPr>
          <p:cNvPr id="8" name="Picture 7" descr="Logo, company name&#10;&#10;Description automatically generated">
            <a:extLst>
              <a:ext uri="{FF2B5EF4-FFF2-40B4-BE49-F238E27FC236}">
                <a16:creationId xmlns:a16="http://schemas.microsoft.com/office/drawing/2014/main" id="{38B514D1-6427-45D2-BE79-16DC33BC8EC7}"/>
              </a:ext>
            </a:extLst>
          </p:cNvPr>
          <p:cNvPicPr>
            <a:picLocks noChangeAspect="1"/>
          </p:cNvPicPr>
          <p:nvPr/>
        </p:nvPicPr>
        <p:blipFill>
          <a:blip r:embed="rId3">
            <a:alphaModFix amt="5000"/>
          </a:blip>
          <a:stretch>
            <a:fillRect/>
          </a:stretch>
        </p:blipFill>
        <p:spPr>
          <a:xfrm>
            <a:off x="1366335" y="2308046"/>
            <a:ext cx="9386852" cy="2931211"/>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dirty="0">
                <a:solidFill>
                  <a:schemeClr val="tx1"/>
                </a:solidFill>
                <a:latin typeface="+mj-lt"/>
                <a:ea typeface="+mj-ea"/>
                <a:cs typeface="+mj-cs"/>
              </a:rPr>
              <a:t>Successful Launches </a:t>
            </a:r>
          </a:p>
          <a:p>
            <a:pPr algn="ctr">
              <a:spcAft>
                <a:spcPts val="600"/>
              </a:spcAft>
            </a:pPr>
            <a:r>
              <a:rPr lang="en-US" dirty="0">
                <a:solidFill>
                  <a:schemeClr val="tx1"/>
                </a:solidFill>
                <a:latin typeface="+mj-lt"/>
                <a:ea typeface="+mj-ea"/>
                <a:cs typeface="+mj-cs"/>
              </a:rPr>
              <a:t>All Sites</a:t>
            </a:r>
          </a:p>
        </p:txBody>
      </p:sp>
      <p:pic>
        <p:nvPicPr>
          <p:cNvPr id="4" name="Picture 3">
            <a:extLst>
              <a:ext uri="{FF2B5EF4-FFF2-40B4-BE49-F238E27FC236}">
                <a16:creationId xmlns:a16="http://schemas.microsoft.com/office/drawing/2014/main" id="{2E6E5998-E4B1-4911-81EF-83A67A3BD417}"/>
              </a:ext>
            </a:extLst>
          </p:cNvPr>
          <p:cNvPicPr>
            <a:picLocks noChangeAspect="1"/>
          </p:cNvPicPr>
          <p:nvPr/>
        </p:nvPicPr>
        <p:blipFill>
          <a:blip r:embed="rId2"/>
          <a:stretch>
            <a:fillRect/>
          </a:stretch>
        </p:blipFill>
        <p:spPr>
          <a:xfrm>
            <a:off x="156161" y="1633880"/>
            <a:ext cx="5765845" cy="1698137"/>
          </a:xfrm>
          <a:prstGeom prst="rect">
            <a:avLst/>
          </a:prstGeom>
        </p:spPr>
      </p:pic>
      <p:pic>
        <p:nvPicPr>
          <p:cNvPr id="7" name="Picture 6" descr="Logo, company name&#10;&#10;Description automatically generated">
            <a:extLst>
              <a:ext uri="{FF2B5EF4-FFF2-40B4-BE49-F238E27FC236}">
                <a16:creationId xmlns:a16="http://schemas.microsoft.com/office/drawing/2014/main" id="{0C14BC5A-5DC1-4B3A-9307-80CA05CE2797}"/>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made this dashboard using dash and </a:t>
            </a:r>
            <a:r>
              <a:rPr lang="en-US" sz="2000" dirty="0" err="1"/>
              <a:t>plotly</a:t>
            </a:r>
            <a:r>
              <a:rPr lang="en-US" sz="2000" dirty="0"/>
              <a:t> libraries.  </a:t>
            </a:r>
          </a:p>
          <a:p>
            <a:pPr>
              <a:spcBef>
                <a:spcPts val="1400"/>
              </a:spcBef>
            </a:pPr>
            <a:r>
              <a:rPr lang="en-US" sz="2000" dirty="0"/>
              <a:t>The following Pie Chart represents all of the successful launches through the 4 sites.</a:t>
            </a:r>
          </a:p>
          <a:p>
            <a:pPr>
              <a:spcBef>
                <a:spcPts val="1400"/>
              </a:spcBef>
            </a:pPr>
            <a:r>
              <a:rPr lang="en-US" sz="2000" u="sng" dirty="0"/>
              <a:t>Descending Order</a:t>
            </a:r>
          </a:p>
          <a:p>
            <a:pPr lvl="1">
              <a:spcBef>
                <a:spcPts val="1400"/>
              </a:spcBef>
            </a:pPr>
            <a:r>
              <a:rPr lang="en-US" sz="1600" dirty="0"/>
              <a:t>KSC LC-39A: 		41.7%</a:t>
            </a:r>
          </a:p>
          <a:p>
            <a:pPr lvl="1">
              <a:spcBef>
                <a:spcPts val="1400"/>
              </a:spcBef>
            </a:pPr>
            <a:r>
              <a:rPr lang="en-US" sz="1600" dirty="0"/>
              <a:t>CCAFS LC-40:		29.2%</a:t>
            </a:r>
          </a:p>
          <a:p>
            <a:pPr lvl="1">
              <a:spcBef>
                <a:spcPts val="1400"/>
              </a:spcBef>
            </a:pPr>
            <a:r>
              <a:rPr lang="en-US" sz="1600" dirty="0"/>
              <a:t>VAFB SLC-4E:		16.7%</a:t>
            </a:r>
          </a:p>
          <a:p>
            <a:pPr lvl="1">
              <a:spcBef>
                <a:spcPts val="1400"/>
              </a:spcBef>
            </a:pPr>
            <a:r>
              <a:rPr lang="en-US" sz="1600" dirty="0"/>
              <a:t>CCAFS SLC-40:	12.5%</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40</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7001329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KSC LC-39A Pie Chart</a:t>
            </a:r>
          </a:p>
        </p:txBody>
      </p:sp>
      <p:pic>
        <p:nvPicPr>
          <p:cNvPr id="4" name="Picture 3">
            <a:extLst>
              <a:ext uri="{FF2B5EF4-FFF2-40B4-BE49-F238E27FC236}">
                <a16:creationId xmlns:a16="http://schemas.microsoft.com/office/drawing/2014/main" id="{8B4F8B12-EDDC-4B4F-B093-CD541B79F761}"/>
              </a:ext>
            </a:extLst>
          </p:cNvPr>
          <p:cNvPicPr>
            <a:picLocks noChangeAspect="1"/>
          </p:cNvPicPr>
          <p:nvPr/>
        </p:nvPicPr>
        <p:blipFill>
          <a:blip r:embed="rId2"/>
          <a:stretch>
            <a:fillRect/>
          </a:stretch>
        </p:blipFill>
        <p:spPr>
          <a:xfrm>
            <a:off x="79802" y="1786281"/>
            <a:ext cx="5780671" cy="1476465"/>
          </a:xfrm>
          <a:prstGeom prst="rect">
            <a:avLst/>
          </a:prstGeom>
        </p:spPr>
      </p:pic>
      <p:pic>
        <p:nvPicPr>
          <p:cNvPr id="7" name="Picture 6" descr="Logo, company name&#10;&#10;Description automatically generated">
            <a:extLst>
              <a:ext uri="{FF2B5EF4-FFF2-40B4-BE49-F238E27FC236}">
                <a16:creationId xmlns:a16="http://schemas.microsoft.com/office/drawing/2014/main" id="{E71A5383-FDBF-4FAB-B797-8D831436446F}"/>
              </a:ext>
            </a:extLst>
          </p:cNvPr>
          <p:cNvPicPr>
            <a:picLocks noChangeAspect="1"/>
          </p:cNvPicPr>
          <p:nvPr/>
        </p:nvPicPr>
        <p:blipFill>
          <a:blip r:embed="rId3"/>
          <a:stretch>
            <a:fillRect/>
          </a:stretch>
        </p:blipFill>
        <p:spPr>
          <a:xfrm>
            <a:off x="481584" y="4039303"/>
            <a:ext cx="5077117" cy="158659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a:bodyPr>
          <a:lstStyle/>
          <a:p>
            <a:pPr>
              <a:spcBef>
                <a:spcPts val="1400"/>
              </a:spcBef>
            </a:pPr>
            <a:r>
              <a:rPr lang="en-US" sz="2000" dirty="0"/>
              <a:t>The data scientist made this dashboard using dash and </a:t>
            </a:r>
            <a:r>
              <a:rPr lang="en-US" sz="2000" dirty="0" err="1"/>
              <a:t>plotly</a:t>
            </a:r>
            <a:r>
              <a:rPr lang="en-US" sz="2000" dirty="0"/>
              <a:t> libraries.  </a:t>
            </a:r>
          </a:p>
          <a:p>
            <a:pPr>
              <a:spcBef>
                <a:spcPts val="1400"/>
              </a:spcBef>
            </a:pPr>
            <a:r>
              <a:rPr lang="en-US" sz="2000" dirty="0"/>
              <a:t>The following Pie Chart represents the launch site with the highest success ratio.</a:t>
            </a:r>
          </a:p>
          <a:p>
            <a:pPr>
              <a:spcBef>
                <a:spcPts val="1400"/>
              </a:spcBef>
            </a:pPr>
            <a:r>
              <a:rPr lang="en-US" sz="2000" dirty="0"/>
              <a:t>They had 3 failed launches and 10 successful launches.</a:t>
            </a:r>
          </a:p>
          <a:p>
            <a:pPr>
              <a:spcBef>
                <a:spcPts val="1400"/>
              </a:spcBef>
            </a:pPr>
            <a:r>
              <a:rPr lang="en-US" sz="2000" dirty="0"/>
              <a:t>KSC LC-39A had the highest success rate of 10/13 = 76.9%.</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41</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186616070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99024" y="640263"/>
            <a:ext cx="5114839"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All Sites, 2500-5000 Payload + FT Booster</a:t>
            </a:r>
          </a:p>
        </p:txBody>
      </p:sp>
      <p:pic>
        <p:nvPicPr>
          <p:cNvPr id="7" name="Picture 6" descr="Logo, company name&#10;&#10;Description automatically generated">
            <a:extLst>
              <a:ext uri="{FF2B5EF4-FFF2-40B4-BE49-F238E27FC236}">
                <a16:creationId xmlns:a16="http://schemas.microsoft.com/office/drawing/2014/main" id="{CC91C895-4D47-49E0-961B-87D02615119A}"/>
              </a:ext>
            </a:extLst>
          </p:cNvPr>
          <p:cNvPicPr>
            <a:picLocks noChangeAspect="1"/>
          </p:cNvPicPr>
          <p:nvPr/>
        </p:nvPicPr>
        <p:blipFill>
          <a:blip r:embed="rId2"/>
          <a:stretch>
            <a:fillRect/>
          </a:stretch>
        </p:blipFill>
        <p:spPr>
          <a:xfrm>
            <a:off x="481584" y="1076648"/>
            <a:ext cx="5077118" cy="1586599"/>
          </a:xfrm>
          <a:prstGeom prst="rect">
            <a:avLst/>
          </a:prstGeom>
        </p:spPr>
      </p:pic>
      <p:pic>
        <p:nvPicPr>
          <p:cNvPr id="4" name="Picture 3">
            <a:extLst>
              <a:ext uri="{FF2B5EF4-FFF2-40B4-BE49-F238E27FC236}">
                <a16:creationId xmlns:a16="http://schemas.microsoft.com/office/drawing/2014/main" id="{0C1F899F-9C22-406F-ACBB-2B6366229EA7}"/>
              </a:ext>
            </a:extLst>
          </p:cNvPr>
          <p:cNvPicPr>
            <a:picLocks noChangeAspect="1"/>
          </p:cNvPicPr>
          <p:nvPr/>
        </p:nvPicPr>
        <p:blipFill>
          <a:blip r:embed="rId3"/>
          <a:stretch>
            <a:fillRect/>
          </a:stretch>
        </p:blipFill>
        <p:spPr>
          <a:xfrm>
            <a:off x="119477" y="3096491"/>
            <a:ext cx="5728565" cy="2853078"/>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98619" y="2121763"/>
            <a:ext cx="5128773" cy="3773010"/>
          </a:xfrm>
          <a:prstGeom prst="rect">
            <a:avLst/>
          </a:prstGeom>
        </p:spPr>
        <p:txBody>
          <a:bodyPr vert="horz" lIns="91440" tIns="45720" rIns="91440" bIns="45720" rtlCol="0">
            <a:normAutofit fontScale="85000" lnSpcReduction="10000"/>
          </a:bodyPr>
          <a:lstStyle/>
          <a:p>
            <a:pPr>
              <a:spcBef>
                <a:spcPts val="1400"/>
              </a:spcBef>
            </a:pPr>
            <a:r>
              <a:rPr lang="en-US" sz="1800" dirty="0"/>
              <a:t>The data scientist made this dashboard using dash and </a:t>
            </a:r>
            <a:r>
              <a:rPr lang="en-US" sz="1800" dirty="0" err="1"/>
              <a:t>plotly</a:t>
            </a:r>
            <a:r>
              <a:rPr lang="en-US" sz="1800" dirty="0"/>
              <a:t> libraries.  </a:t>
            </a:r>
          </a:p>
          <a:p>
            <a:pPr>
              <a:spcBef>
                <a:spcPts val="1400"/>
              </a:spcBef>
            </a:pPr>
            <a:r>
              <a:rPr lang="en-US" sz="1800" dirty="0"/>
              <a:t>The following Line Chart represents the launch site with the highest success ratio with payloads and boosters.</a:t>
            </a:r>
          </a:p>
          <a:p>
            <a:pPr>
              <a:spcBef>
                <a:spcPts val="1400"/>
              </a:spcBef>
            </a:pPr>
            <a:r>
              <a:rPr lang="en-US" sz="1900" dirty="0"/>
              <a:t>The following success rate of payload are as follows:</a:t>
            </a:r>
          </a:p>
          <a:p>
            <a:pPr>
              <a:spcBef>
                <a:spcPts val="1400"/>
              </a:spcBef>
            </a:pPr>
            <a:r>
              <a:rPr lang="en-US" sz="1900" dirty="0"/>
              <a:t>0 – 2500       Success/Failure   7/12	36%	</a:t>
            </a:r>
          </a:p>
          <a:p>
            <a:pPr>
              <a:spcBef>
                <a:spcPts val="1400"/>
              </a:spcBef>
            </a:pPr>
            <a:r>
              <a:rPr lang="en-US" sz="1900" dirty="0"/>
              <a:t>2500-5000   Success/Failure   11/9	55%</a:t>
            </a:r>
          </a:p>
          <a:p>
            <a:pPr>
              <a:spcBef>
                <a:spcPts val="1400"/>
              </a:spcBef>
            </a:pPr>
            <a:r>
              <a:rPr lang="en-US" sz="1900" dirty="0"/>
              <a:t>5000-7500   Success/Failure   2/7	22%</a:t>
            </a:r>
          </a:p>
          <a:p>
            <a:pPr>
              <a:spcBef>
                <a:spcPts val="1400"/>
              </a:spcBef>
            </a:pPr>
            <a:r>
              <a:rPr lang="en-US" sz="1900" dirty="0"/>
              <a:t>7500-10000 Success/Failure   1/1	50%</a:t>
            </a:r>
          </a:p>
          <a:p>
            <a:pPr>
              <a:spcBef>
                <a:spcPts val="1400"/>
              </a:spcBef>
            </a:pPr>
            <a:r>
              <a:rPr lang="en-US" sz="1900" dirty="0"/>
              <a:t>The most successful booster within the payload range of 2500-5000 is the FT booster.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42</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52359608"/>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bar chart represents the accuracy of all 4 Machine Learning algorithms used for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K Nearest Neighbors, Decision Tree, Sector Vector Machine, and Log Regression.</a:t>
            </a:r>
          </a:p>
          <a:p>
            <a:pPr>
              <a:lnSpc>
                <a:spcPct val="100000"/>
              </a:lnSpc>
              <a:spcBef>
                <a:spcPts val="1400"/>
              </a:spcBef>
            </a:pPr>
            <a:r>
              <a:rPr lang="en-US" sz="2200" dirty="0">
                <a:solidFill>
                  <a:schemeClr val="accent3">
                    <a:lumMod val="25000"/>
                  </a:schemeClr>
                </a:solidFill>
                <a:latin typeface="Abadi" panose="020B0604020104020204" pitchFamily="34" charset="0"/>
              </a:rPr>
              <a:t>All of them have the same accuracy rating of 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descr="Logo, company name&#10;&#10;Description automatically generated">
            <a:extLst>
              <a:ext uri="{FF2B5EF4-FFF2-40B4-BE49-F238E27FC236}">
                <a16:creationId xmlns:a16="http://schemas.microsoft.com/office/drawing/2014/main" id="{8A7EEF7D-C12F-4ABC-9DA4-FAE1BE2014FB}"/>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graphicFrame>
        <p:nvGraphicFramePr>
          <p:cNvPr id="8" name="Chart 7">
            <a:extLst>
              <a:ext uri="{FF2B5EF4-FFF2-40B4-BE49-F238E27FC236}">
                <a16:creationId xmlns:a16="http://schemas.microsoft.com/office/drawing/2014/main" id="{E42DC9DF-F504-4205-BB4A-5CAEAA023BC9}"/>
              </a:ext>
            </a:extLst>
          </p:cNvPr>
          <p:cNvGraphicFramePr>
            <a:graphicFrameLocks/>
          </p:cNvGraphicFramePr>
          <p:nvPr>
            <p:extLst>
              <p:ext uri="{D42A27DB-BD31-4B8C-83A1-F6EECF244321}">
                <p14:modId xmlns:p14="http://schemas.microsoft.com/office/powerpoint/2010/main" val="1292008246"/>
              </p:ext>
            </p:extLst>
          </p:nvPr>
        </p:nvGraphicFramePr>
        <p:xfrm>
          <a:off x="6095999" y="2082114"/>
          <a:ext cx="5757647" cy="345288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77073"/>
            <a:ext cx="4633262" cy="409191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4 confusion matrices were used for each classification machine learning method, with all 4 methods having the same end-product.</a:t>
            </a:r>
          </a:p>
          <a:p>
            <a:pPr>
              <a:lnSpc>
                <a:spcPct val="100000"/>
              </a:lnSpc>
              <a:spcBef>
                <a:spcPts val="1400"/>
              </a:spcBef>
            </a:pPr>
            <a:r>
              <a:rPr lang="en-US" sz="2200" dirty="0">
                <a:solidFill>
                  <a:schemeClr val="accent3">
                    <a:lumMod val="25000"/>
                  </a:schemeClr>
                </a:solidFill>
                <a:latin typeface="Abadi" panose="020B0604020104020204" pitchFamily="34" charset="0"/>
              </a:rPr>
              <a:t>The matrix shows that there were 12 true positives, 3 false positives, 0 false negatives, and 3 true negatives.</a:t>
            </a:r>
          </a:p>
          <a:p>
            <a:pPr>
              <a:lnSpc>
                <a:spcPct val="100000"/>
              </a:lnSpc>
              <a:spcBef>
                <a:spcPts val="1400"/>
              </a:spcBef>
            </a:pPr>
            <a:r>
              <a:rPr lang="en-US" sz="2200" dirty="0">
                <a:solidFill>
                  <a:schemeClr val="accent3">
                    <a:lumMod val="25000"/>
                  </a:schemeClr>
                </a:solidFill>
                <a:latin typeface="Abadi" panose="020B0604020104020204" pitchFamily="34" charset="0"/>
              </a:rPr>
              <a:t>This means all 4 ML methods had 83.3% accurate at classifying each event besides false positives.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544A41DE-74E5-49D1-9788-E21295027CD7}"/>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pic>
        <p:nvPicPr>
          <p:cNvPr id="3" name="Picture 2">
            <a:extLst>
              <a:ext uri="{FF2B5EF4-FFF2-40B4-BE49-F238E27FC236}">
                <a16:creationId xmlns:a16="http://schemas.microsoft.com/office/drawing/2014/main" id="{BB960814-712B-41E4-91AE-3435F69BB89B}"/>
              </a:ext>
            </a:extLst>
          </p:cNvPr>
          <p:cNvPicPr>
            <a:picLocks noChangeAspect="1"/>
          </p:cNvPicPr>
          <p:nvPr/>
        </p:nvPicPr>
        <p:blipFill>
          <a:blip r:embed="rId4"/>
          <a:stretch>
            <a:fillRect/>
          </a:stretch>
        </p:blipFill>
        <p:spPr>
          <a:xfrm>
            <a:off x="6091215" y="1785264"/>
            <a:ext cx="5330774" cy="37790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39207" cy="4351338"/>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Classification models from this report will help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predict successful 1</a:t>
            </a:r>
            <a:r>
              <a:rPr lang="en-US" sz="2000" baseline="30000" dirty="0">
                <a:solidFill>
                  <a:schemeClr val="accent3">
                    <a:lumMod val="25000"/>
                  </a:schemeClr>
                </a:solidFill>
                <a:latin typeface="Abadi" panose="020B0604020104020204" pitchFamily="34" charset="0"/>
              </a:rPr>
              <a:t>st</a:t>
            </a:r>
            <a:r>
              <a:rPr lang="en-US" sz="2000" dirty="0">
                <a:solidFill>
                  <a:schemeClr val="accent3">
                    <a:lumMod val="25000"/>
                  </a:schemeClr>
                </a:solidFill>
                <a:latin typeface="Abadi" panose="020B0604020104020204" pitchFamily="34" charset="0"/>
              </a:rPr>
              <a:t> stage landings with 83.3% accuracy.</a:t>
            </a:r>
          </a:p>
          <a:p>
            <a:pPr>
              <a:lnSpc>
                <a:spcPct val="100000"/>
              </a:lnSpc>
              <a:spcBef>
                <a:spcPts val="1400"/>
              </a:spcBef>
            </a:pPr>
            <a:r>
              <a:rPr lang="en-US" sz="2000" dirty="0">
                <a:solidFill>
                  <a:schemeClr val="accent3">
                    <a:lumMod val="25000"/>
                  </a:schemeClr>
                </a:solidFill>
                <a:latin typeface="Abadi" panose="020B0604020104020204" pitchFamily="34" charset="0"/>
              </a:rPr>
              <a:t>SpaceX indicates the 1st stage booster costs upwards of $15 million to build.</a:t>
            </a:r>
          </a:p>
          <a:p>
            <a:pPr>
              <a:lnSpc>
                <a:spcPct val="100000"/>
              </a:lnSpc>
              <a:spcBef>
                <a:spcPts val="1400"/>
              </a:spcBef>
            </a:pPr>
            <a:r>
              <a:rPr lang="en-US" sz="2000" dirty="0">
                <a:solidFill>
                  <a:schemeClr val="accent3">
                    <a:lumMod val="25000"/>
                  </a:schemeClr>
                </a:solidFill>
                <a:latin typeface="Abadi" panose="020B0604020104020204" pitchFamily="34" charset="0"/>
              </a:rPr>
              <a:t>Statistically, these findings can help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attribute each launch to $2.5 million with this accuracy. (15 * .167 = ~2.5)</a:t>
            </a:r>
          </a:p>
          <a:p>
            <a:pPr>
              <a:lnSpc>
                <a:spcPct val="100000"/>
              </a:lnSpc>
              <a:spcBef>
                <a:spcPts val="1400"/>
              </a:spcBef>
            </a:pPr>
            <a:r>
              <a:rPr lang="en-US" sz="2000" dirty="0">
                <a:solidFill>
                  <a:schemeClr val="accent3">
                    <a:lumMod val="25000"/>
                  </a:schemeClr>
                </a:solidFill>
                <a:latin typeface="Abadi" panose="020B0604020104020204" pitchFamily="34" charset="0"/>
              </a:rPr>
              <a:t>Understanding the data with the best parameters will also increase the success rate.</a:t>
            </a:r>
          </a:p>
          <a:p>
            <a:pPr lvl="1">
              <a:lnSpc>
                <a:spcPct val="100000"/>
              </a:lnSpc>
              <a:spcBef>
                <a:spcPts val="1400"/>
              </a:spcBef>
            </a:pPr>
            <a:r>
              <a:rPr lang="en-US" sz="1600" dirty="0">
                <a:solidFill>
                  <a:schemeClr val="accent3">
                    <a:lumMod val="25000"/>
                  </a:schemeClr>
                </a:solidFill>
                <a:latin typeface="Abadi" panose="020B0604020104020204" pitchFamily="34" charset="0"/>
              </a:rPr>
              <a:t>Some of the findings suggest the organization can optimize: launch sites, weight, booster, etc.</a:t>
            </a:r>
          </a:p>
          <a:p>
            <a:pPr>
              <a:lnSpc>
                <a:spcPct val="100000"/>
              </a:lnSpc>
              <a:spcBef>
                <a:spcPts val="1400"/>
              </a:spcBef>
            </a:pPr>
            <a:r>
              <a:rPr lang="en-US" sz="2000" dirty="0">
                <a:solidFill>
                  <a:schemeClr val="accent3">
                    <a:lumMod val="25000"/>
                  </a:schemeClr>
                </a:solidFill>
                <a:latin typeface="Abadi" panose="020B0604020104020204" pitchFamily="34" charset="0"/>
              </a:rPr>
              <a:t>This data and models should be iterative and can be further approved with every launch.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pic>
        <p:nvPicPr>
          <p:cNvPr id="7" name="Picture 6" descr="Logo, company name&#10;&#10;Description automatically generated">
            <a:extLst>
              <a:ext uri="{FF2B5EF4-FFF2-40B4-BE49-F238E27FC236}">
                <a16:creationId xmlns:a16="http://schemas.microsoft.com/office/drawing/2014/main" id="{E5C049A7-B70D-4040-B659-AD02BD01DD30}"/>
              </a:ext>
            </a:extLst>
          </p:cNvPr>
          <p:cNvPicPr>
            <a:picLocks noChangeAspect="1"/>
          </p:cNvPicPr>
          <p:nvPr/>
        </p:nvPicPr>
        <p:blipFill>
          <a:blip r:embed="rId3">
            <a:alphaModFix amt="5000"/>
          </a:blip>
          <a:stretch>
            <a:fillRect/>
          </a:stretch>
        </p:blipFill>
        <p:spPr>
          <a:xfrm>
            <a:off x="1334385" y="2307007"/>
            <a:ext cx="9386852" cy="293121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Appendix</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links were produced on </a:t>
            </a:r>
            <a:r>
              <a:rPr lang="en-US" sz="2200" dirty="0" err="1">
                <a:solidFill>
                  <a:schemeClr val="accent3">
                    <a:lumMod val="25000"/>
                  </a:schemeClr>
                </a:solidFill>
                <a:latin typeface="Abadi" panose="020B0604020104020204" pitchFamily="34" charset="0"/>
              </a:rPr>
              <a:t>Juypter</a:t>
            </a:r>
            <a:r>
              <a:rPr lang="en-US" sz="2200" dirty="0">
                <a:solidFill>
                  <a:schemeClr val="accent3">
                    <a:lumMod val="25000"/>
                  </a:schemeClr>
                </a:solidFill>
                <a:latin typeface="Abadi" panose="020B0604020104020204" pitchFamily="34" charset="0"/>
              </a:rPr>
              <a:t> Notebooks using Python code and libraries.  These libraries include: Panda,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Matplotlib, Seaborn, Dash, Request,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API, </a:t>
            </a:r>
            <a:r>
              <a:rPr lang="en-US" sz="2200" dirty="0" err="1">
                <a:solidFill>
                  <a:schemeClr val="accent3">
                    <a:lumMod val="25000"/>
                  </a:schemeClr>
                </a:solidFill>
                <a:latin typeface="Abadi" panose="020B0604020104020204" pitchFamily="34" charset="0"/>
              </a:rPr>
              <a:t>Sk</a:t>
            </a:r>
            <a:r>
              <a:rPr lang="en-US" sz="2200" dirty="0">
                <a:solidFill>
                  <a:schemeClr val="accent3">
                    <a:lumMod val="25000"/>
                  </a:schemeClr>
                </a:solidFill>
                <a:latin typeface="Abadi" panose="020B0604020104020204" pitchFamily="34" charset="0"/>
              </a:rPr>
              <a:t>-Learn, SQL, DB2, </a:t>
            </a:r>
            <a:r>
              <a:rPr lang="en-US" sz="2200" dirty="0" err="1">
                <a:solidFill>
                  <a:schemeClr val="accent3">
                    <a:lumMod val="25000"/>
                  </a:schemeClr>
                </a:solidFill>
                <a:latin typeface="Abadi" panose="020B0604020104020204" pitchFamily="34" charset="0"/>
              </a:rPr>
              <a:t>SqlAlchemy</a:t>
            </a:r>
            <a:r>
              <a:rPr lang="en-US" sz="2200" dirty="0">
                <a:solidFill>
                  <a:schemeClr val="accent3">
                    <a:lumMod val="25000"/>
                  </a:schemeClr>
                </a:solidFill>
                <a:latin typeface="Abadi" panose="020B0604020104020204" pitchFamily="34" charset="0"/>
              </a:rPr>
              <a:t>, IBM, </a:t>
            </a:r>
            <a:r>
              <a:rPr lang="en-US" sz="2200" dirty="0" err="1">
                <a:solidFill>
                  <a:schemeClr val="accent3">
                    <a:lumMod val="25000"/>
                  </a:schemeClr>
                </a:solidFill>
                <a:latin typeface="Abadi" panose="020B0604020104020204" pitchFamily="34" charset="0"/>
              </a:rPr>
              <a:t>Ipython</a:t>
            </a:r>
            <a:r>
              <a:rPr lang="en-US" sz="2200" dirty="0">
                <a:solidFill>
                  <a:schemeClr val="accent3">
                    <a:lumMod val="25000"/>
                  </a:schemeClr>
                </a:solidFill>
                <a:latin typeface="Abadi" panose="020B0604020104020204" pitchFamily="34" charset="0"/>
              </a:rPr>
              <a:t>, Datetime, Folium, and </a:t>
            </a:r>
            <a:r>
              <a:rPr lang="en-US" sz="2200" dirty="0" err="1">
                <a:solidFill>
                  <a:schemeClr val="accent3">
                    <a:lumMod val="25000"/>
                  </a:schemeClr>
                </a:solidFill>
                <a:latin typeface="Abadi" panose="020B0604020104020204" pitchFamily="34" charset="0"/>
              </a:rPr>
              <a:t>Wget</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https://github.com/viettwoone/ibm_data_science/blob/main/SpaceX_Machine%20Learning%20Prediction_Part_5.ipynb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https://github.com/viettwoone/ibm_data_science/blob/main/jupyter-labs-eda-dataviz.ipynb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https://github.com/viettwoone/ibm_data_science/blob/main/jupyter-labs-eda-sql-coursera.ipynb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https://github.com/viettwoone/ibm_data_science/blob/main/jupyter-labs-spacex-data-collection-api.ipynb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8"/>
              </a:rPr>
              <a:t>https://github.com/viettwoone/ibm_data_science/blob/main/jupyter-labs-webscraping.ipynb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9"/>
              </a:rPr>
              <a:t>https://github.com/viettwoone/ibm_data_science/blob/main/lab_jupyter_launch_site_location.ipynb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0"/>
              </a:rPr>
              <a:t>https://github.com/viettwoone/ibm_data_science/blob/main/labs-jupyter-spacex-Data%20wrangling.ipynb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1"/>
              </a:rPr>
              <a:t>https://github.com/viettwoone/ibm_data_science/blob/main/spacex_dash_app.ipynb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Acknowledgements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Thank you for the IBM team for writing this awesome course.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&amp; Acknowledgements</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DF9F1914-6A85-4BAA-BDC3-B786EBC2DD28}"/>
              </a:ext>
            </a:extLst>
          </p:cNvPr>
          <p:cNvPicPr>
            <a:picLocks noChangeAspect="1"/>
          </p:cNvPicPr>
          <p:nvPr/>
        </p:nvPicPr>
        <p:blipFill>
          <a:blip r:embed="rId12">
            <a:alphaModFix amt="5000"/>
          </a:blip>
          <a:stretch>
            <a:fillRect/>
          </a:stretch>
        </p:blipFill>
        <p:spPr>
          <a:xfrm>
            <a:off x="1334385" y="2308046"/>
            <a:ext cx="9386852" cy="293121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Introduction: Business Problem</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3587352"/>
            <a:ext cx="10463387" cy="2931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Bef>
                <a:spcPts val="0"/>
              </a:spcBef>
            </a:pPr>
            <a:r>
              <a:rPr lang="en-US" sz="2500" dirty="0">
                <a:solidFill>
                  <a:schemeClr val="tx1"/>
                </a:solidFill>
                <a:latin typeface="Abadi" panose="020B0604020104020204" pitchFamily="34" charset="0"/>
              </a:rPr>
              <a:t>SpaceX advertises Falcon 9 rocket launches with a cost of 62 million dollars because they can reuse the first stage of rocket launches.</a:t>
            </a:r>
          </a:p>
          <a:p>
            <a:pPr>
              <a:lnSpc>
                <a:spcPct val="107000"/>
              </a:lnSpc>
              <a:spcBef>
                <a:spcPts val="0"/>
              </a:spcBef>
            </a:pPr>
            <a:r>
              <a:rPr lang="en-US" sz="2500" dirty="0">
                <a:solidFill>
                  <a:schemeClr val="tx1"/>
                </a:solidFill>
                <a:latin typeface="Abadi" panose="020B0604020104020204" pitchFamily="34" charset="0"/>
              </a:rPr>
              <a:t>The first stage is estimated to cost upwards of 15 million dollars to create.</a:t>
            </a:r>
          </a:p>
          <a:p>
            <a:pPr>
              <a:lnSpc>
                <a:spcPct val="107000"/>
              </a:lnSpc>
              <a:spcBef>
                <a:spcPts val="0"/>
              </a:spcBef>
            </a:pPr>
            <a:r>
              <a:rPr lang="en-US" sz="2500" dirty="0">
                <a:solidFill>
                  <a:schemeClr val="tx1"/>
                </a:solidFill>
                <a:latin typeface="Abadi" panose="020B0604020104020204" pitchFamily="34" charset="0"/>
              </a:rPr>
              <a:t>This report aims to accurately predict the likelihood of the first stage rocket landing successfully for reusability.</a:t>
            </a:r>
            <a:endParaRPr lang="en-US" sz="2500" dirty="0">
              <a:solidFill>
                <a:schemeClr val="tx1"/>
              </a:solidFill>
              <a:effectLst/>
              <a:latin typeface="Abadi" panose="020B0604020104020204" pitchFamily="34" charset="0"/>
              <a:ea typeface="Times New Roman" panose="02020603050405020304" pitchFamily="18" charset="0"/>
              <a:cs typeface="Segoe UI" panose="020B0502040204020203" pitchFamily="34" charset="0"/>
            </a:endParaRPr>
          </a:p>
        </p:txBody>
      </p:sp>
      <p:pic>
        <p:nvPicPr>
          <p:cNvPr id="8" name="Picture 7" descr="Logo, company name&#10;&#10;Description automatically generated">
            <a:extLst>
              <a:ext uri="{FF2B5EF4-FFF2-40B4-BE49-F238E27FC236}">
                <a16:creationId xmlns:a16="http://schemas.microsoft.com/office/drawing/2014/main" id="{38B514D1-6427-45D2-BE79-16DC33BC8EC7}"/>
              </a:ext>
            </a:extLst>
          </p:cNvPr>
          <p:cNvPicPr>
            <a:picLocks noChangeAspect="1"/>
          </p:cNvPicPr>
          <p:nvPr/>
        </p:nvPicPr>
        <p:blipFill>
          <a:blip r:embed="rId2">
            <a:alphaModFix amt="5000"/>
          </a:blip>
          <a:stretch>
            <a:fillRect/>
          </a:stretch>
        </p:blipFill>
        <p:spPr>
          <a:xfrm>
            <a:off x="1366335" y="2308046"/>
            <a:ext cx="9386852" cy="2931211"/>
          </a:xfrm>
          <a:prstGeom prst="rect">
            <a:avLst/>
          </a:prstGeom>
        </p:spPr>
      </p:pic>
      <p:pic>
        <p:nvPicPr>
          <p:cNvPr id="3" name="Picture 2" descr="A picture containing water, sky, outdoor, boat&#10;&#10;Description automatically generated">
            <a:extLst>
              <a:ext uri="{FF2B5EF4-FFF2-40B4-BE49-F238E27FC236}">
                <a16:creationId xmlns:a16="http://schemas.microsoft.com/office/drawing/2014/main" id="{D194AE6C-B5FC-490A-B091-EACB0192A6DA}"/>
              </a:ext>
            </a:extLst>
          </p:cNvPr>
          <p:cNvPicPr>
            <a:picLocks noChangeAspect="1"/>
          </p:cNvPicPr>
          <p:nvPr/>
        </p:nvPicPr>
        <p:blipFill>
          <a:blip r:embed="rId3"/>
          <a:stretch>
            <a:fillRect/>
          </a:stretch>
        </p:blipFill>
        <p:spPr>
          <a:xfrm>
            <a:off x="3564237" y="1165046"/>
            <a:ext cx="5057775" cy="2286000"/>
          </a:xfrm>
          <a:prstGeom prst="rect">
            <a:avLst/>
          </a:prstGeom>
        </p:spPr>
      </p:pic>
    </p:spTree>
    <p:extLst>
      <p:ext uri="{BB962C8B-B14F-4D97-AF65-F5344CB8AC3E}">
        <p14:creationId xmlns:p14="http://schemas.microsoft.com/office/powerpoint/2010/main" val="3206729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500" b="1" u="sng" dirty="0">
                <a:solidFill>
                  <a:schemeClr val="tx1"/>
                </a:solidFill>
                <a:latin typeface="Abadi" panose="020B0604020104020204" pitchFamily="34" charset="0"/>
              </a:rPr>
              <a:t>Overview of methodologies used by data scientist</a:t>
            </a:r>
            <a:endParaRPr lang="en-US" sz="2500" dirty="0">
              <a:solidFill>
                <a:schemeClr val="tx1"/>
              </a:solidFill>
              <a:latin typeface="Abadi" panose="020B0604020104020204" pitchFamily="34" charset="0"/>
            </a:endParaRPr>
          </a:p>
          <a:p>
            <a:pPr>
              <a:lnSpc>
                <a:spcPct val="100000"/>
              </a:lnSpc>
              <a:spcBef>
                <a:spcPts val="1400"/>
              </a:spcBef>
            </a:pPr>
            <a:r>
              <a:rPr lang="en-US" sz="2000" dirty="0">
                <a:solidFill>
                  <a:schemeClr val="tx1"/>
                </a:solidFill>
                <a:latin typeface="Abadi" panose="020B0604020104020204" pitchFamily="34" charset="0"/>
              </a:rPr>
              <a:t>Data Collection</a:t>
            </a:r>
          </a:p>
          <a:p>
            <a:pPr>
              <a:lnSpc>
                <a:spcPct val="100000"/>
              </a:lnSpc>
              <a:spcBef>
                <a:spcPts val="1400"/>
              </a:spcBef>
            </a:pPr>
            <a:r>
              <a:rPr lang="en-US" sz="2000" dirty="0">
                <a:solidFill>
                  <a:schemeClr val="tx1"/>
                </a:solidFill>
                <a:latin typeface="Abadi" panose="020B0604020104020204" pitchFamily="34" charset="0"/>
              </a:rPr>
              <a:t>Data Wrangling</a:t>
            </a:r>
          </a:p>
          <a:p>
            <a:pPr>
              <a:lnSpc>
                <a:spcPct val="100000"/>
              </a:lnSpc>
              <a:spcBef>
                <a:spcPts val="1400"/>
              </a:spcBef>
            </a:pPr>
            <a:r>
              <a:rPr lang="en-US" sz="2000" dirty="0">
                <a:solidFill>
                  <a:schemeClr val="tx1"/>
                </a:solidFill>
                <a:latin typeface="Abadi" panose="020B0604020104020204" pitchFamily="34" charset="0"/>
              </a:rPr>
              <a:t>Exploratory Data Analysis: Visual Analytics</a:t>
            </a:r>
          </a:p>
          <a:p>
            <a:pPr>
              <a:lnSpc>
                <a:spcPct val="100000"/>
              </a:lnSpc>
              <a:spcBef>
                <a:spcPts val="1400"/>
              </a:spcBef>
            </a:pPr>
            <a:r>
              <a:rPr lang="en-US" sz="2000" dirty="0">
                <a:solidFill>
                  <a:schemeClr val="tx1"/>
                </a:solidFill>
                <a:latin typeface="Abadi" panose="020B0604020104020204" pitchFamily="34" charset="0"/>
              </a:rPr>
              <a:t>Exploratory Data Analysis: SQL</a:t>
            </a:r>
          </a:p>
          <a:p>
            <a:pPr>
              <a:lnSpc>
                <a:spcPct val="100000"/>
              </a:lnSpc>
              <a:spcBef>
                <a:spcPts val="1400"/>
              </a:spcBef>
            </a:pPr>
            <a:r>
              <a:rPr lang="en-US" sz="2000" dirty="0">
                <a:solidFill>
                  <a:schemeClr val="tx1"/>
                </a:solidFill>
                <a:latin typeface="Abadi" panose="020B0604020104020204" pitchFamily="34" charset="0"/>
              </a:rPr>
              <a:t>Data Visualization: Map</a:t>
            </a:r>
          </a:p>
          <a:p>
            <a:pPr>
              <a:lnSpc>
                <a:spcPct val="100000"/>
              </a:lnSpc>
              <a:spcBef>
                <a:spcPts val="1400"/>
              </a:spcBef>
            </a:pPr>
            <a:r>
              <a:rPr lang="en-US" sz="2000" dirty="0">
                <a:solidFill>
                  <a:schemeClr val="tx1"/>
                </a:solidFill>
                <a:latin typeface="Abadi" panose="020B0604020104020204" pitchFamily="34" charset="0"/>
              </a:rPr>
              <a:t>Data Visualization: Dashboard</a:t>
            </a:r>
          </a:p>
          <a:p>
            <a:pPr>
              <a:lnSpc>
                <a:spcPct val="100000"/>
              </a:lnSpc>
              <a:spcBef>
                <a:spcPts val="1400"/>
              </a:spcBef>
            </a:pPr>
            <a:r>
              <a:rPr lang="en-US" sz="2000" dirty="0">
                <a:solidFill>
                  <a:schemeClr val="tx1"/>
                </a:solidFill>
                <a:latin typeface="Abadi" panose="020B0604020104020204" pitchFamily="34" charset="0"/>
              </a:rPr>
              <a:t>Predictive Analysis (Classification)</a:t>
            </a:r>
          </a:p>
          <a:p>
            <a:pPr>
              <a:lnSpc>
                <a:spcPct val="100000"/>
              </a:lnSpc>
              <a:spcBef>
                <a:spcPts val="1400"/>
              </a:spcBef>
            </a:pPr>
            <a:r>
              <a:rPr lang="en-US" sz="2000" dirty="0">
                <a:solidFill>
                  <a:schemeClr val="tx1"/>
                </a:solidFill>
                <a:latin typeface="Abadi" panose="020B0604020104020204" pitchFamily="34" charset="0"/>
              </a:rPr>
              <a:t>Results </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8" name="Picture 7" descr="Logo, company name&#10;&#10;Description automatically generated">
            <a:extLst>
              <a:ext uri="{FF2B5EF4-FFF2-40B4-BE49-F238E27FC236}">
                <a16:creationId xmlns:a16="http://schemas.microsoft.com/office/drawing/2014/main" id="{C95B541E-111B-46D1-A1A8-FAB2CFF5B2A3}"/>
              </a:ext>
            </a:extLst>
          </p:cNvPr>
          <p:cNvPicPr>
            <a:picLocks noChangeAspect="1"/>
          </p:cNvPicPr>
          <p:nvPr/>
        </p:nvPicPr>
        <p:blipFill>
          <a:blip r:embed="rId4">
            <a:alphaModFix amt="5000"/>
          </a:blip>
          <a:stretch>
            <a:fillRect/>
          </a:stretch>
        </p:blipFill>
        <p:spPr>
          <a:xfrm>
            <a:off x="1317172" y="2345981"/>
            <a:ext cx="9386852" cy="2931211"/>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8743"/>
            <a:ext cx="10515599" cy="4558220"/>
          </a:xfrm>
          <a:prstGeom prst="rect">
            <a:avLst/>
          </a:prstGeom>
        </p:spPr>
        <p:txBody>
          <a:bodyPr/>
          <a:lstStyle/>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Two methods were used to collect data.</a:t>
            </a:r>
          </a:p>
          <a:p>
            <a:pPr marL="0" indent="0">
              <a:lnSpc>
                <a:spcPct val="100000"/>
              </a:lnSpc>
              <a:spcBef>
                <a:spcPts val="1400"/>
              </a:spcBef>
              <a:buNone/>
            </a:pPr>
            <a:r>
              <a:rPr lang="en-US" sz="1500" b="1" dirty="0">
                <a:solidFill>
                  <a:schemeClr val="accent3">
                    <a:lumMod val="25000"/>
                  </a:schemeClr>
                </a:solidFill>
                <a:latin typeface="Abadi" panose="020B0604020104020204" pitchFamily="34" charset="0"/>
              </a:rPr>
              <a:t>Open-Source Rest API</a:t>
            </a:r>
            <a:r>
              <a:rPr lang="en-US" sz="1500" dirty="0">
                <a:solidFill>
                  <a:schemeClr val="accent3">
                    <a:lumMod val="25000"/>
                  </a:schemeClr>
                </a:solidFill>
                <a:latin typeface="Abadi" panose="020B0604020104020204" pitchFamily="34" charset="0"/>
              </a:rPr>
              <a:t>: </a:t>
            </a:r>
            <a:r>
              <a:rPr lang="en-US" sz="1500" i="0" dirty="0">
                <a:solidFill>
                  <a:srgbClr val="202124"/>
                </a:solidFill>
                <a:effectLst/>
                <a:latin typeface="Abadi" panose="020B0604020104020204" pitchFamily="34" charset="0"/>
              </a:rPr>
              <a:t>Application programming interfaces was used with </a:t>
            </a:r>
            <a:r>
              <a:rPr lang="en-US" sz="1500" b="1" i="0" dirty="0">
                <a:solidFill>
                  <a:srgbClr val="202124"/>
                </a:solidFill>
                <a:effectLst/>
                <a:latin typeface="Abadi" panose="020B0604020104020204" pitchFamily="34" charset="0"/>
              </a:rPr>
              <a:t>request</a:t>
            </a:r>
            <a:r>
              <a:rPr lang="en-US" sz="1500" i="0" dirty="0">
                <a:solidFill>
                  <a:srgbClr val="202124"/>
                </a:solidFill>
                <a:effectLst/>
                <a:latin typeface="Abadi" panose="020B0604020104020204" pitchFamily="34" charset="0"/>
              </a:rPr>
              <a:t> library to get data using </a:t>
            </a:r>
            <a:r>
              <a:rPr lang="en-US" sz="1500" b="1" i="0" dirty="0">
                <a:solidFill>
                  <a:srgbClr val="202124"/>
                </a:solidFill>
                <a:effectLst/>
                <a:latin typeface="Abadi" panose="020B0604020104020204" pitchFamily="34" charset="0"/>
              </a:rPr>
              <a:t>SpaceX API</a:t>
            </a:r>
            <a:r>
              <a:rPr lang="en-US" sz="1500" i="0" dirty="0">
                <a:solidFill>
                  <a:srgbClr val="202124"/>
                </a:solidFill>
                <a:effectLst/>
                <a:latin typeface="Abadi" panose="020B0604020104020204" pitchFamily="34" charset="0"/>
              </a:rPr>
              <a:t>.</a:t>
            </a:r>
          </a:p>
          <a:p>
            <a:pPr marL="0" indent="0">
              <a:lnSpc>
                <a:spcPct val="100000"/>
              </a:lnSpc>
              <a:spcBef>
                <a:spcPts val="1400"/>
              </a:spcBef>
              <a:buNone/>
            </a:pPr>
            <a:r>
              <a:rPr lang="en-US" sz="1500" b="1" i="0" dirty="0">
                <a:solidFill>
                  <a:srgbClr val="202124"/>
                </a:solidFill>
                <a:effectLst/>
                <a:latin typeface="Abadi" panose="020B0604020104020204" pitchFamily="34" charset="0"/>
              </a:rPr>
              <a:t>Web scraping</a:t>
            </a:r>
            <a:r>
              <a:rPr lang="en-US" sz="1500" i="0" dirty="0">
                <a:solidFill>
                  <a:srgbClr val="202124"/>
                </a:solidFill>
                <a:effectLst/>
                <a:latin typeface="Abadi" panose="020B0604020104020204" pitchFamily="34" charset="0"/>
              </a:rPr>
              <a:t>: the process of using </a:t>
            </a:r>
            <a:r>
              <a:rPr lang="en-US" sz="1500" b="1" i="0" dirty="0">
                <a:solidFill>
                  <a:srgbClr val="202124"/>
                </a:solidFill>
                <a:effectLst/>
                <a:latin typeface="Abadi" panose="020B0604020104020204" pitchFamily="34" charset="0"/>
              </a:rPr>
              <a:t>beautifulsoup</a:t>
            </a:r>
            <a:r>
              <a:rPr lang="en-US" sz="1500" i="0" dirty="0">
                <a:solidFill>
                  <a:srgbClr val="202124"/>
                </a:solidFill>
                <a:effectLst/>
                <a:latin typeface="Abadi" panose="020B0604020104020204" pitchFamily="34" charset="0"/>
              </a:rPr>
              <a:t> library to extract content and data from a website. The </a:t>
            </a:r>
            <a:r>
              <a:rPr lang="en-US" sz="1500" dirty="0">
                <a:solidFill>
                  <a:srgbClr val="202124"/>
                </a:solidFill>
                <a:latin typeface="Abadi" panose="020B0604020104020204" pitchFamily="34" charset="0"/>
              </a:rPr>
              <a:t>data was collected</a:t>
            </a:r>
            <a:r>
              <a:rPr lang="en-US" sz="1500" i="0" dirty="0">
                <a:solidFill>
                  <a:srgbClr val="202124"/>
                </a:solidFill>
                <a:effectLst/>
                <a:latin typeface="Abadi" panose="020B0604020104020204" pitchFamily="34" charset="0"/>
              </a:rPr>
              <a:t> using</a:t>
            </a:r>
            <a:r>
              <a:rPr lang="en-US" sz="1500" dirty="0">
                <a:solidFill>
                  <a:srgbClr val="202124"/>
                </a:solidFill>
                <a:latin typeface="Abadi" panose="020B0604020104020204" pitchFamily="34" charset="0"/>
              </a:rPr>
              <a:t> the public website, </a:t>
            </a:r>
            <a:r>
              <a:rPr lang="en-US" sz="1500" b="1" dirty="0">
                <a:solidFill>
                  <a:srgbClr val="202124"/>
                </a:solidFill>
                <a:latin typeface="Abadi" panose="020B0604020104020204" pitchFamily="34" charset="0"/>
              </a:rPr>
              <a:t>Wikipedia</a:t>
            </a:r>
            <a:r>
              <a:rPr lang="en-US" sz="1500" dirty="0">
                <a:solidFill>
                  <a:srgbClr val="202124"/>
                </a:solidFill>
                <a:latin typeface="Abadi" panose="020B0604020104020204" pitchFamily="34" charset="0"/>
              </a:rPr>
              <a:t>.</a:t>
            </a:r>
            <a:endParaRPr lang="en-US" sz="15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Data Collection</a:t>
            </a:r>
            <a:endParaRPr lang="en-US" dirty="0">
              <a:solidFill>
                <a:srgbClr val="0B49CB"/>
              </a:solidFill>
            </a:endParaRPr>
          </a:p>
        </p:txBody>
      </p:sp>
      <p:pic>
        <p:nvPicPr>
          <p:cNvPr id="9" name="Picture 8" descr="Logo, company name&#10;&#10;Description automatically generated">
            <a:extLst>
              <a:ext uri="{FF2B5EF4-FFF2-40B4-BE49-F238E27FC236}">
                <a16:creationId xmlns:a16="http://schemas.microsoft.com/office/drawing/2014/main" id="{D1EFAAAD-F216-41D6-B1EF-0A8E75A5BA7A}"/>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pic>
        <p:nvPicPr>
          <p:cNvPr id="16" name="Picture 15">
            <a:extLst>
              <a:ext uri="{FF2B5EF4-FFF2-40B4-BE49-F238E27FC236}">
                <a16:creationId xmlns:a16="http://schemas.microsoft.com/office/drawing/2014/main" id="{3FE4DEED-E803-40BA-A7DB-5F5321B8454B}"/>
              </a:ext>
            </a:extLst>
          </p:cNvPr>
          <p:cNvPicPr>
            <a:picLocks noChangeAspect="1"/>
          </p:cNvPicPr>
          <p:nvPr/>
        </p:nvPicPr>
        <p:blipFill>
          <a:blip r:embed="rId4"/>
          <a:stretch>
            <a:fillRect/>
          </a:stretch>
        </p:blipFill>
        <p:spPr>
          <a:xfrm>
            <a:off x="4083916" y="3307965"/>
            <a:ext cx="4024168" cy="2918427"/>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marR="0" indent="0">
              <a:lnSpc>
                <a:spcPct val="107000"/>
              </a:lnSpc>
              <a:spcBef>
                <a:spcPts val="0"/>
              </a:spcBef>
              <a:spcAft>
                <a:spcPts val="800"/>
              </a:spcAft>
              <a:buNone/>
            </a:pPr>
            <a:r>
              <a:rPr lang="en-US" sz="1500" u="sng" dirty="0">
                <a:effectLst/>
                <a:latin typeface="Abadi" panose="020B0604020104020204" pitchFamily="34" charset="0"/>
                <a:ea typeface="Calibri" panose="020F0502020204030204" pitchFamily="34" charset="0"/>
                <a:cs typeface="Times New Roman" panose="02020603050405020304" pitchFamily="18" charset="0"/>
              </a:rPr>
              <a:t>SpaceX API</a:t>
            </a:r>
            <a:endParaRPr lang="en-US" sz="1500" dirty="0">
              <a:effectLst/>
              <a:latin typeface="Abadi" panose="020B0604020104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Gathered historical public data using Open-Source API for SpaceX:</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Request and parse the SpaceX launch data using the GET request.</a:t>
            </a: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latin typeface="Abadi" panose="020B0604020104020204" pitchFamily="34" charset="0"/>
                <a:ea typeface="Calibri" panose="020F0502020204030204" pitchFamily="34" charset="0"/>
                <a:cs typeface="Times New Roman" panose="02020603050405020304" pitchFamily="18" charset="0"/>
              </a:rPr>
              <a:t>Loaded information with Get Functions and loaded into Panda Dataframe.</a:t>
            </a:r>
            <a:endParaRPr lang="en-US" sz="1500" dirty="0">
              <a:effectLst/>
              <a:latin typeface="Abadi" panose="020B060402010402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Arial" panose="020B0604020202020204" pitchFamily="34" charset="0"/>
              <a:buChar char="•"/>
              <a:tabLst>
                <a:tab pos="1371600" algn="l"/>
              </a:tabLst>
            </a:pPr>
            <a:r>
              <a:rPr lang="en-US" sz="1500" dirty="0">
                <a:effectLst/>
                <a:latin typeface="Abadi" panose="020B0604020104020204" pitchFamily="34" charset="0"/>
                <a:ea typeface="Calibri" panose="020F0502020204030204" pitchFamily="34" charset="0"/>
                <a:cs typeface="Times New Roman" panose="02020603050405020304" pitchFamily="18" charset="0"/>
              </a:rPr>
              <a:t>Filtered data to only use Falcon 9 launches.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Data Collection – SpaceX API</a:t>
            </a:r>
          </a:p>
        </p:txBody>
      </p:sp>
      <p:pic>
        <p:nvPicPr>
          <p:cNvPr id="9" name="Picture 8" descr="Logo, company name&#10;&#10;Description automatically generated">
            <a:extLst>
              <a:ext uri="{FF2B5EF4-FFF2-40B4-BE49-F238E27FC236}">
                <a16:creationId xmlns:a16="http://schemas.microsoft.com/office/drawing/2014/main" id="{0279E5FF-1F4A-4DF3-8DBD-D09A89DC61D3}"/>
              </a:ext>
            </a:extLst>
          </p:cNvPr>
          <p:cNvPicPr>
            <a:picLocks noChangeAspect="1"/>
          </p:cNvPicPr>
          <p:nvPr/>
        </p:nvPicPr>
        <p:blipFill>
          <a:blip r:embed="rId3">
            <a:alphaModFix amt="5000"/>
          </a:blip>
          <a:stretch>
            <a:fillRect/>
          </a:stretch>
        </p:blipFill>
        <p:spPr>
          <a:xfrm>
            <a:off x="1334385" y="2308046"/>
            <a:ext cx="9386852" cy="2931211"/>
          </a:xfrm>
          <a:prstGeom prst="rect">
            <a:avLst/>
          </a:prstGeom>
        </p:spPr>
      </p:pic>
      <p:sp>
        <p:nvSpPr>
          <p:cNvPr id="11" name="TextBox 10">
            <a:extLst>
              <a:ext uri="{FF2B5EF4-FFF2-40B4-BE49-F238E27FC236}">
                <a16:creationId xmlns:a16="http://schemas.microsoft.com/office/drawing/2014/main" id="{3917A8C5-0F1F-4EEC-8BC7-D37B313D06E5}"/>
              </a:ext>
            </a:extLst>
          </p:cNvPr>
          <p:cNvSpPr txBox="1"/>
          <p:nvPr/>
        </p:nvSpPr>
        <p:spPr>
          <a:xfrm>
            <a:off x="770011" y="6041726"/>
            <a:ext cx="10637234" cy="369332"/>
          </a:xfrm>
          <a:prstGeom prst="rect">
            <a:avLst/>
          </a:prstGeom>
          <a:noFill/>
        </p:spPr>
        <p:txBody>
          <a:bodyPr wrap="square">
            <a:spAutoFit/>
          </a:bodyPr>
          <a:lstStyle/>
          <a:p>
            <a:r>
              <a:rPr lang="en-US" dirty="0">
                <a:hlinkClick r:id="rId4"/>
              </a:rPr>
              <a:t>https://github.com/viettwoone/ibm_data_science/blob/main/jupyter-labs-spacex-data-collection-api.ipynb</a:t>
            </a:r>
            <a:endParaRPr lang="en-US" dirty="0"/>
          </a:p>
        </p:txBody>
      </p:sp>
      <p:pic>
        <p:nvPicPr>
          <p:cNvPr id="13" name="Picture 12">
            <a:extLst>
              <a:ext uri="{FF2B5EF4-FFF2-40B4-BE49-F238E27FC236}">
                <a16:creationId xmlns:a16="http://schemas.microsoft.com/office/drawing/2014/main" id="{1EFEA805-3E2E-469A-A509-60DA89595F89}"/>
              </a:ext>
            </a:extLst>
          </p:cNvPr>
          <p:cNvPicPr>
            <a:picLocks noChangeAspect="1"/>
          </p:cNvPicPr>
          <p:nvPr/>
        </p:nvPicPr>
        <p:blipFill>
          <a:blip r:embed="rId5"/>
          <a:stretch>
            <a:fillRect/>
          </a:stretch>
        </p:blipFill>
        <p:spPr>
          <a:xfrm>
            <a:off x="6027811" y="2421270"/>
            <a:ext cx="5258877" cy="1711469"/>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524</TotalTime>
  <Words>3148</Words>
  <Application>Microsoft Office PowerPoint</Application>
  <PresentationFormat>Widescreen</PresentationFormat>
  <Paragraphs>335</Paragraphs>
  <Slides>48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Tuan Duong</cp:lastModifiedBy>
  <cp:revision>271</cp:revision>
  <dcterms:created xsi:type="dcterms:W3CDTF">2021-04-29T18:58:34Z</dcterms:created>
  <dcterms:modified xsi:type="dcterms:W3CDTF">2022-01-03T03:45:10Z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